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8" r:id="rId1"/>
  </p:sldMasterIdLst>
  <p:notesMasterIdLst>
    <p:notesMasterId r:id="rId75"/>
  </p:notesMasterIdLst>
  <p:sldIdLst>
    <p:sldId id="256" r:id="rId2"/>
    <p:sldId id="332" r:id="rId3"/>
    <p:sldId id="260" r:id="rId4"/>
    <p:sldId id="261" r:id="rId5"/>
    <p:sldId id="262" r:id="rId6"/>
    <p:sldId id="263" r:id="rId7"/>
    <p:sldId id="264" r:id="rId8"/>
    <p:sldId id="268" r:id="rId9"/>
    <p:sldId id="269" r:id="rId10"/>
    <p:sldId id="265" r:id="rId11"/>
    <p:sldId id="266" r:id="rId12"/>
    <p:sldId id="270" r:id="rId13"/>
    <p:sldId id="271" r:id="rId14"/>
    <p:sldId id="272" r:id="rId15"/>
    <p:sldId id="274" r:id="rId16"/>
    <p:sldId id="277" r:id="rId17"/>
    <p:sldId id="279" r:id="rId18"/>
    <p:sldId id="280" r:id="rId19"/>
    <p:sldId id="282" r:id="rId20"/>
    <p:sldId id="283" r:id="rId21"/>
    <p:sldId id="287" r:id="rId22"/>
    <p:sldId id="288" r:id="rId23"/>
    <p:sldId id="284" r:id="rId24"/>
    <p:sldId id="285" r:id="rId25"/>
    <p:sldId id="275" r:id="rId26"/>
    <p:sldId id="331" r:id="rId27"/>
    <p:sldId id="276" r:id="rId28"/>
    <p:sldId id="273" r:id="rId29"/>
    <p:sldId id="267" r:id="rId30"/>
    <p:sldId id="289" r:id="rId31"/>
    <p:sldId id="290" r:id="rId32"/>
    <p:sldId id="291" r:id="rId33"/>
    <p:sldId id="292" r:id="rId34"/>
    <p:sldId id="293" r:id="rId35"/>
    <p:sldId id="294" r:id="rId36"/>
    <p:sldId id="295" r:id="rId37"/>
    <p:sldId id="296" r:id="rId38"/>
    <p:sldId id="297" r:id="rId39"/>
    <p:sldId id="298" r:id="rId40"/>
    <p:sldId id="299" r:id="rId41"/>
    <p:sldId id="301" r:id="rId42"/>
    <p:sldId id="304" r:id="rId43"/>
    <p:sldId id="302" r:id="rId44"/>
    <p:sldId id="305" r:id="rId45"/>
    <p:sldId id="306" r:id="rId46"/>
    <p:sldId id="307" r:id="rId47"/>
    <p:sldId id="321" r:id="rId48"/>
    <p:sldId id="322" r:id="rId49"/>
    <p:sldId id="300" r:id="rId50"/>
    <p:sldId id="308" r:id="rId51"/>
    <p:sldId id="309" r:id="rId52"/>
    <p:sldId id="310" r:id="rId53"/>
    <p:sldId id="311" r:id="rId54"/>
    <p:sldId id="312" r:id="rId55"/>
    <p:sldId id="314" r:id="rId56"/>
    <p:sldId id="333" r:id="rId57"/>
    <p:sldId id="336" r:id="rId58"/>
    <p:sldId id="334" r:id="rId59"/>
    <p:sldId id="313" r:id="rId60"/>
    <p:sldId id="315" r:id="rId61"/>
    <p:sldId id="317" r:id="rId62"/>
    <p:sldId id="318" r:id="rId63"/>
    <p:sldId id="316" r:id="rId64"/>
    <p:sldId id="319" r:id="rId65"/>
    <p:sldId id="320" r:id="rId66"/>
    <p:sldId id="323" r:id="rId67"/>
    <p:sldId id="324" r:id="rId68"/>
    <p:sldId id="326" r:id="rId69"/>
    <p:sldId id="325" r:id="rId70"/>
    <p:sldId id="327" r:id="rId71"/>
    <p:sldId id="329" r:id="rId72"/>
    <p:sldId id="330" r:id="rId73"/>
    <p:sldId id="328"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7"/>
    <p:restoredTop sz="85326"/>
  </p:normalViewPr>
  <p:slideViewPr>
    <p:cSldViewPr snapToGrid="0" snapToObjects="1">
      <p:cViewPr varScale="1">
        <p:scale>
          <a:sx n="94" d="100"/>
          <a:sy n="94"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EC20C-8155-5046-AAB2-79235EA50D1E}" type="datetimeFigureOut">
              <a:rPr kumimoji="1" lang="zh-CN" altLang="en-US" smtClean="0"/>
              <a:t>2018/9/26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87E0D-F35D-EB48-9701-718B1C32778E}" type="slidenum">
              <a:rPr kumimoji="1" lang="zh-CN" altLang="en-US" smtClean="0"/>
              <a:t>‹#›</a:t>
            </a:fld>
            <a:endParaRPr kumimoji="1" lang="zh-CN" altLang="en-US"/>
          </a:p>
        </p:txBody>
      </p:sp>
    </p:spTree>
    <p:extLst>
      <p:ext uri="{BB962C8B-B14F-4D97-AF65-F5344CB8AC3E}">
        <p14:creationId xmlns:p14="http://schemas.microsoft.com/office/powerpoint/2010/main" val="305070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Intelligibility:</a:t>
            </a:r>
            <a:r>
              <a:rPr kumimoji="1" lang="zh-CN" altLang="en-US" dirty="0"/>
              <a:t>可理解性（</a:t>
            </a:r>
            <a:r>
              <a:rPr kumimoji="1" lang="en-US" altLang="zh-CN" dirty="0"/>
              <a:t>1-9</a:t>
            </a:r>
            <a:r>
              <a:rPr kumimoji="1" lang="zh-CN" altLang="en-US" dirty="0"/>
              <a:t>），</a:t>
            </a:r>
            <a:r>
              <a:rPr kumimoji="1" lang="en-US" altLang="zh-CN" dirty="0"/>
              <a:t>Fidelity:</a:t>
            </a:r>
            <a:r>
              <a:rPr kumimoji="1" lang="zh-CN" altLang="en-US" dirty="0"/>
              <a:t>精确度，保真度（</a:t>
            </a:r>
            <a:r>
              <a:rPr kumimoji="1" lang="en-US" altLang="zh-CN" dirty="0"/>
              <a:t>0-9</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Fluency:</a:t>
            </a:r>
            <a:r>
              <a:rPr kumimoji="1" lang="zh-CN" altLang="en-US" dirty="0"/>
              <a:t>流畅性，</a:t>
            </a:r>
            <a:r>
              <a:rPr kumimoji="1" lang="en-US" altLang="zh-CN" dirty="0"/>
              <a:t>Adequacy:</a:t>
            </a:r>
            <a:r>
              <a:rPr kumimoji="1" lang="zh-CN" altLang="en-US" dirty="0"/>
              <a:t>充分性是评测在源文和译文之间传输了多少信息，</a:t>
            </a:r>
            <a:r>
              <a:rPr kumimoji="1" lang="en-US" altLang="zh-CN" dirty="0"/>
              <a:t>Comprehension:</a:t>
            </a:r>
            <a:r>
              <a:rPr kumimoji="1" lang="zh-CN" altLang="en-US" dirty="0"/>
              <a:t>理解评估后来发展为信息性（</a:t>
            </a:r>
            <a:r>
              <a:rPr lang="en" altLang="zh-CN" sz="1200" kern="1200" dirty="0">
                <a:solidFill>
                  <a:schemeClr val="tx1"/>
                </a:solidFill>
                <a:effectLst/>
                <a:latin typeface="+mn-lt"/>
                <a:ea typeface="+mn-ea"/>
                <a:cs typeface="+mn-cs"/>
              </a:rPr>
              <a:t>Informativeness</a:t>
            </a:r>
            <a:r>
              <a:rPr kumimoji="1" lang="zh-CN" altLang="en-US" dirty="0"/>
              <a:t>）</a:t>
            </a:r>
            <a:r>
              <a:rPr kumimoji="1" lang="en-US" altLang="zh-CN" dirty="0"/>
              <a:t>,</a:t>
            </a:r>
            <a:r>
              <a:rPr lang="zh-CN" altLang="en-US" sz="1200" b="0" i="0" kern="1200" dirty="0">
                <a:solidFill>
                  <a:schemeClr val="tx1"/>
                </a:solidFill>
                <a:effectLst/>
                <a:latin typeface="+mn-lt"/>
                <a:ea typeface="+mn-ea"/>
                <a:cs typeface="+mn-cs"/>
              </a:rPr>
              <a:t>衡量一个系统产生翻译的能力。</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kern="1200" dirty="0">
                <a:solidFill>
                  <a:schemeClr val="tx1"/>
                </a:solidFill>
                <a:effectLst/>
                <a:latin typeface="+mn-lt"/>
                <a:ea typeface="+mn-ea"/>
                <a:cs typeface="+mn-cs"/>
              </a:rPr>
              <a:t>面向任务，扩展标准</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适应性、互通性、可靠性、可用性、效率、可维护性、可移植性</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，利用后期编辑：</a:t>
            </a:r>
            <a:r>
              <a:rPr lang="zh-CN" altLang="en-US" sz="1200" b="0" i="0" kern="1200" dirty="0">
                <a:solidFill>
                  <a:schemeClr val="tx1"/>
                </a:solidFill>
                <a:effectLst/>
                <a:latin typeface="+mn-lt"/>
                <a:ea typeface="+mn-ea"/>
                <a:cs typeface="+mn-cs"/>
              </a:rPr>
              <a:t>最小数量的插入，删除，替换和移位，以将系统输出转换为可接受的转换，片段排序：提供对同一源段的所有候选翻译的完整排名。</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6459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，根据概率分布</a:t>
                </a:r>
                <a14:m>
                  <m:oMath xmlns:m="http://schemas.openxmlformats.org/officeDocument/2006/math">
                    <m:r>
                      <a:rPr kumimoji="1" lang="en-US" altLang="zh-CN" i="1">
                        <a:solidFill>
                          <a:srgbClr val="FF0000"/>
                        </a:solidFill>
                        <a:latin typeface="Cambria Math" panose="02040503050406030204" pitchFamily="18" charset="0"/>
                        <a:ea typeface="Cambria Math" panose="02040503050406030204" pitchFamily="18" charset="0"/>
                      </a:rPr>
                      <m:t>𝑎</m:t>
                    </m:r>
                    <m:r>
                      <a:rPr kumimoji="1" lang="en-US" altLang="zh-CN">
                        <a:solidFill>
                          <a:srgbClr val="FF0000"/>
                        </a:solidFill>
                        <a:latin typeface="Cambria Math" panose="02040503050406030204" pitchFamily="18" charset="0"/>
                        <a:ea typeface="Cambria Math" panose="02040503050406030204" pitchFamily="18" charset="0"/>
                      </a:rPr>
                      <m:t>(</m:t>
                    </m:r>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𝑙</m:t>
                    </m:r>
                    <m:r>
                      <a:rPr kumimoji="1" lang="en-US" altLang="zh-CN">
                        <a:solidFill>
                          <a:srgbClr val="FF0000"/>
                        </a:solidFill>
                        <a:latin typeface="Cambria Math" panose="02040503050406030204" pitchFamily="18" charset="0"/>
                        <a:ea typeface="Cambria Math" panose="02040503050406030204" pitchFamily="18" charset="0"/>
                      </a:rPr>
                      <m:t>)</m:t>
                    </m:r>
                  </m:oMath>
                </a14:m>
                <a:r>
                  <a:rPr kumimoji="1" lang="zh-CN" altLang="en-US" dirty="0"/>
                  <a:t>从</a:t>
                </a:r>
                <a:r>
                  <a:rPr kumimoji="1" lang="en-US" altLang="zh-CN" dirty="0"/>
                  <a:t>0,1,…,l</a:t>
                </a:r>
                <a:r>
                  <a:rPr kumimoji="1" lang="zh-CN" altLang="en-US" dirty="0"/>
                  <a:t>中选择一个值给</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 </m:t>
                    </m:r>
                  </m:oMath>
                </a14:m>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𝑒</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oMath>
                </a14:m>
                <a:r>
                  <a:rPr kumimoji="1" lang="zh-CN" altLang="en-US" dirty="0"/>
                  <a:t>选择一个法语单词</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oMath>
                </a14:m>
                <a:r>
                  <a:rPr kumimoji="1" lang="zh-CN" altLang="en-US" dirty="0"/>
                  <a:t>。</a:t>
                </a:r>
                <a:endParaRPr kumimoji="1" lang="en-US" altLang="zh-CN" dirty="0"/>
              </a:p>
            </p:txBody>
          </p:sp>
        </mc:Choice>
        <mc:Fallback xmlns="">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，根据概率分布</a:t>
                </a:r>
                <a:r>
                  <a:rPr kumimoji="1" lang="en-US" altLang="zh-CN" i="0">
                    <a:solidFill>
                      <a:srgbClr val="FF0000"/>
                    </a:solidFill>
                    <a:latin typeface="Cambria Math" panose="02040503050406030204" pitchFamily="18" charset="0"/>
                    <a:ea typeface="Cambria Math" panose="02040503050406030204" pitchFamily="18" charset="0"/>
                  </a:rPr>
                  <a:t>𝑎(𝑎_𝑗 |𝑗,𝑚,𝑙)</a:t>
                </a:r>
                <a:r>
                  <a:rPr kumimoji="1" lang="zh-CN" altLang="en-US" dirty="0"/>
                  <a:t>从</a:t>
                </a:r>
                <a:r>
                  <a:rPr kumimoji="1" lang="en-US" altLang="zh-CN" dirty="0"/>
                  <a:t>0,1,…,l</a:t>
                </a:r>
                <a:r>
                  <a:rPr kumimoji="1" lang="zh-CN" altLang="en-US" dirty="0"/>
                  <a:t>中选择一个值给</a:t>
                </a:r>
                <a:r>
                  <a:rPr kumimoji="1" lang="en-US" altLang="zh-CN" i="0">
                    <a:latin typeface="Cambria Math" panose="02040503050406030204" pitchFamily="18" charset="0"/>
                    <a:ea typeface="Cambria Math" panose="02040503050406030204" pitchFamily="18" charset="0"/>
                  </a:rPr>
                  <a:t>𝑎_𝑗  </a:t>
                </a:r>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r>
                  <a:rPr kumimoji="1" lang="en-US" altLang="zh-CN" i="0">
                    <a:latin typeface="Cambria Math" panose="02040503050406030204" pitchFamily="18" charset="0"/>
                    <a:ea typeface="Cambria Math" panose="02040503050406030204" pitchFamily="18" charset="0"/>
                  </a:rPr>
                  <a:t>𝑝(</a:t>
                </a:r>
                <a:r>
                  <a:rPr kumimoji="1" lang="en-US" altLang="zh-CN" b="0" i="0">
                    <a:latin typeface="Cambria Math" panose="02040503050406030204" pitchFamily="18" charset="0"/>
                    <a:ea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𝑗 |</a:t>
                </a:r>
                <a:r>
                  <a:rPr kumimoji="1" lang="en-US" altLang="zh-CN" b="0" i="0">
                    <a:latin typeface="Cambria Math" panose="02040503050406030204" pitchFamily="18" charset="0"/>
                    <a:ea typeface="Cambria Math" panose="02040503050406030204" pitchFamily="18" charset="0"/>
                  </a:rPr>
                  <a:t>𝑒_(</a:t>
                </a:r>
                <a:r>
                  <a:rPr kumimoji="1" lang="en-US" altLang="zh-CN" i="0">
                    <a:latin typeface="Cambria Math" panose="02040503050406030204" pitchFamily="18" charset="0"/>
                    <a:ea typeface="Cambria Math" panose="02040503050406030204" pitchFamily="18" charset="0"/>
                  </a:rPr>
                  <a:t>𝑎_𝑗 ))</a:t>
                </a:r>
                <a:r>
                  <a:rPr kumimoji="1" lang="zh-CN" altLang="en-US" dirty="0"/>
                  <a:t>选择一个法语单词</a:t>
                </a:r>
                <a:r>
                  <a:rPr kumimoji="1" lang="en-US" altLang="zh-CN" i="0">
                    <a:latin typeface="Cambria Math" panose="02040503050406030204" pitchFamily="18" charset="0"/>
                    <a:ea typeface="Cambria Math" panose="02040503050406030204" pitchFamily="18" charset="0"/>
                  </a:rPr>
                  <a:t>𝑓_𝑗</a:t>
                </a:r>
                <a:r>
                  <a:rPr kumimoji="1" lang="zh-CN" altLang="en-US" dirty="0"/>
                  <a:t>。</a:t>
                </a:r>
                <a:endParaRPr kumimoji="1" lang="en-US" altLang="zh-CN" dirty="0"/>
              </a:p>
            </p:txBody>
          </p:sp>
        </mc:Fallback>
      </mc:AlternateContent>
      <p:sp>
        <p:nvSpPr>
          <p:cNvPr id="4" name="灯片编号占位符 3"/>
          <p:cNvSpPr>
            <a:spLocks noGrp="1"/>
          </p:cNvSpPr>
          <p:nvPr>
            <p:ph type="sldNum" sz="quarter" idx="5"/>
          </p:nvPr>
        </p:nvSpPr>
        <p:spPr/>
        <p:txBody>
          <a:bodyPr/>
          <a:lstStyle/>
          <a:p>
            <a:fld id="{57C87E0D-F35D-EB48-9701-718B1C32778E}" type="slidenum">
              <a:rPr kumimoji="1" lang="zh-CN" altLang="en-US" smtClean="0"/>
              <a:t>19</a:t>
            </a:fld>
            <a:endParaRPr kumimoji="1" lang="zh-CN" altLang="en-US"/>
          </a:p>
        </p:txBody>
      </p:sp>
    </p:spTree>
    <p:extLst>
      <p:ext uri="{BB962C8B-B14F-4D97-AF65-F5344CB8AC3E}">
        <p14:creationId xmlns:p14="http://schemas.microsoft.com/office/powerpoint/2010/main" val="32538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有些源语言词不译成任何目标语言词</a:t>
            </a:r>
            <a:endParaRPr kumimoji="1" lang="en-US" altLang="zh-CN" dirty="0"/>
          </a:p>
          <a:p>
            <a:endParaRPr kumimoji="1" lang="en-US" altLang="zh-CN" dirty="0"/>
          </a:p>
          <a:p>
            <a:r>
              <a:rPr kumimoji="1" lang="zh-CN" altLang="en-US" dirty="0"/>
              <a:t>模型</a:t>
            </a:r>
            <a:r>
              <a:rPr kumimoji="1" lang="en-US" altLang="zh-CN" dirty="0"/>
              <a:t>2</a:t>
            </a:r>
            <a:r>
              <a:rPr kumimoji="1" lang="zh-CN" altLang="en-US" dirty="0"/>
              <a:t>中的对位概率</a:t>
            </a:r>
            <a:r>
              <a:rPr kumimoji="1" lang="en-US" altLang="zh-CN" dirty="0"/>
              <a:t>a(</a:t>
            </a:r>
            <a:r>
              <a:rPr kumimoji="1" lang="en-US" altLang="zh-CN" dirty="0" err="1"/>
              <a:t>i|j,m,l</a:t>
            </a:r>
            <a:r>
              <a:rPr kumimoji="1" lang="en-US" altLang="zh-CN" dirty="0"/>
              <a:t>)</a:t>
            </a:r>
            <a:r>
              <a:rPr kumimoji="1" lang="zh-CN" altLang="en-US" dirty="0"/>
              <a:t>是按照对位模型的方向，已知输出句子（源语言句子法语）的单词在位置</a:t>
            </a:r>
            <a:r>
              <a:rPr kumimoji="1" lang="en-US" altLang="zh-CN" dirty="0"/>
              <a:t>j</a:t>
            </a:r>
            <a:r>
              <a:rPr kumimoji="1" lang="zh-CN" altLang="en-US" dirty="0"/>
              <a:t>，预测输入句子（目标语言英语）的单词在位置</a:t>
            </a:r>
            <a:r>
              <a:rPr kumimoji="1" lang="en-US" altLang="zh-CN" dirty="0" err="1"/>
              <a:t>i</a:t>
            </a:r>
            <a:r>
              <a:rPr kumimoji="1" lang="zh-CN" altLang="en-US" dirty="0"/>
              <a:t>的概率。</a:t>
            </a:r>
            <a:endParaRPr kumimoji="1" lang="en-US" altLang="zh-CN" dirty="0"/>
          </a:p>
          <a:p>
            <a:r>
              <a:rPr kumimoji="1" lang="zh-CN" altLang="en-US" dirty="0"/>
              <a:t>模型</a:t>
            </a:r>
            <a:r>
              <a:rPr kumimoji="1" lang="en-US" altLang="zh-CN" dirty="0"/>
              <a:t>3</a:t>
            </a:r>
            <a:r>
              <a:rPr kumimoji="1" lang="zh-CN" altLang="en-US" dirty="0"/>
              <a:t>中的位变概率</a:t>
            </a:r>
            <a:r>
              <a:rPr kumimoji="1" lang="en-US" altLang="zh-CN" dirty="0"/>
              <a:t>d(</a:t>
            </a:r>
            <a:r>
              <a:rPr kumimoji="1" lang="en-US" altLang="zh-CN" dirty="0" err="1"/>
              <a:t>j|i,m,l</a:t>
            </a:r>
            <a:r>
              <a:rPr kumimoji="1" lang="en-US" altLang="zh-CN" dirty="0"/>
              <a:t>)</a:t>
            </a:r>
            <a:r>
              <a:rPr kumimoji="1" lang="zh-CN" altLang="en-US" dirty="0"/>
              <a:t>是按照翻译的方向，已知输入句子（英语）的单词在位置</a:t>
            </a:r>
            <a:r>
              <a:rPr kumimoji="1" lang="en-US" altLang="zh-CN" dirty="0" err="1"/>
              <a:t>i</a:t>
            </a:r>
            <a:r>
              <a:rPr kumimoji="1" lang="zh-CN" altLang="en-US" dirty="0"/>
              <a:t>，预测输出句子（法语）的单词在位置</a:t>
            </a:r>
            <a:r>
              <a:rPr kumimoji="1" lang="en-US" altLang="zh-CN" dirty="0"/>
              <a:t>j</a:t>
            </a:r>
            <a:r>
              <a:rPr kumimoji="1" lang="zh-CN" altLang="en-US" dirty="0"/>
              <a:t>的概率。</a:t>
            </a: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20</a:t>
            </a:fld>
            <a:endParaRPr kumimoji="1" lang="zh-CN" altLang="en-US"/>
          </a:p>
        </p:txBody>
      </p:sp>
    </p:spTree>
    <p:extLst>
      <p:ext uri="{BB962C8B-B14F-4D97-AF65-F5344CB8AC3E}">
        <p14:creationId xmlns:p14="http://schemas.microsoft.com/office/powerpoint/2010/main" val="194551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translation of words (T-table), reordering (distortion), insertion of words (NULL insertion), dropping of words (words with fertility 0), and one-to-many translation (fertility). </a:t>
            </a:r>
            <a:endParaRPr lang="en" altLang="zh-CN" dirty="0"/>
          </a:p>
          <a:p>
            <a:endParaRPr kumimoji="1" lang="en-US" altLang="zh-CN"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21</a:t>
            </a:fld>
            <a:endParaRPr kumimoji="1" lang="zh-CN" altLang="en-US"/>
          </a:p>
        </p:txBody>
      </p:sp>
    </p:spTree>
    <p:extLst>
      <p:ext uri="{BB962C8B-B14F-4D97-AF65-F5344CB8AC3E}">
        <p14:creationId xmlns:p14="http://schemas.microsoft.com/office/powerpoint/2010/main" val="1444911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输入句子中相邻的单词在输出句子中也可能相邻</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22</a:t>
            </a:fld>
            <a:endParaRPr kumimoji="1" lang="zh-CN" altLang="en-US"/>
          </a:p>
        </p:txBody>
      </p:sp>
    </p:spTree>
    <p:extLst>
      <p:ext uri="{BB962C8B-B14F-4D97-AF65-F5344CB8AC3E}">
        <p14:creationId xmlns:p14="http://schemas.microsoft.com/office/powerpoint/2010/main" val="201598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中可以用</a:t>
            </a:r>
            <a:r>
              <a:rPr lang="en" altLang="zh-CN" sz="1200" b="0" i="0" kern="1200" dirty="0">
                <a:solidFill>
                  <a:schemeClr val="tx1"/>
                </a:solidFill>
                <a:effectLst/>
                <a:latin typeface="+mn-lt"/>
                <a:ea typeface="+mn-ea"/>
                <a:cs typeface="+mn-cs"/>
              </a:rPr>
              <a:t>EM</a:t>
            </a:r>
            <a:r>
              <a:rPr lang="zh-CN" altLang="en" sz="1200" b="0" i="0" kern="1200" dirty="0">
                <a:solidFill>
                  <a:schemeClr val="tx1"/>
                </a:solidFill>
                <a:effectLst/>
                <a:latin typeface="+mn-lt"/>
                <a:ea typeface="+mn-ea"/>
                <a:cs typeface="+mn-cs"/>
              </a:rPr>
              <a:t>算法</a:t>
            </a:r>
            <a:r>
              <a:rPr lang="zh-CN" altLang="en-US" sz="1200" b="0" i="0" kern="1200" dirty="0">
                <a:solidFill>
                  <a:schemeClr val="tx1"/>
                </a:solidFill>
                <a:effectLst/>
                <a:latin typeface="+mn-lt"/>
                <a:ea typeface="+mn-ea"/>
                <a:cs typeface="+mn-cs"/>
              </a:rPr>
              <a:t>在完整的词语对齐空间计算出参数解；而</a:t>
            </a:r>
            <a:r>
              <a:rPr lang="en" altLang="zh-CN" sz="1200" b="0" i="0" kern="1200" dirty="0">
                <a:solidFill>
                  <a:schemeClr val="tx1"/>
                </a:solidFill>
                <a:effectLst/>
                <a:latin typeface="+mn-lt"/>
                <a:ea typeface="+mn-ea"/>
                <a:cs typeface="+mn-cs"/>
              </a:rPr>
              <a:t>Model 3</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只能选择用</a:t>
            </a:r>
            <a:r>
              <a:rPr lang="en" altLang="zh-CN" sz="1200" b="0" i="0" kern="1200" dirty="0">
                <a:solidFill>
                  <a:schemeClr val="tx1"/>
                </a:solidFill>
                <a:effectLst/>
                <a:latin typeface="+mn-lt"/>
                <a:ea typeface="+mn-ea"/>
                <a:cs typeface="+mn-cs"/>
              </a:rPr>
              <a:t>EM</a:t>
            </a:r>
            <a:r>
              <a:rPr lang="zh-CN" altLang="en" sz="1200" b="0" i="0" kern="1200" dirty="0">
                <a:solidFill>
                  <a:schemeClr val="tx1"/>
                </a:solidFill>
                <a:effectLst/>
                <a:latin typeface="+mn-lt"/>
                <a:ea typeface="+mn-ea"/>
                <a:cs typeface="+mn-cs"/>
              </a:rPr>
              <a:t>算法</a:t>
            </a:r>
            <a:r>
              <a:rPr lang="zh-CN" altLang="en-US" sz="1200" b="0" i="0" kern="1200" dirty="0">
                <a:solidFill>
                  <a:schemeClr val="tx1"/>
                </a:solidFill>
                <a:effectLst/>
                <a:latin typeface="+mn-lt"/>
                <a:ea typeface="+mn-ea"/>
                <a:cs typeface="+mn-cs"/>
              </a:rPr>
              <a:t>在一个较优的词语对齐空间的子集中近似地求解参数。</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个模型，只有</a:t>
            </a:r>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是关于变量的凸函数，存在唯一的极值点，即存在最大值，所以</a:t>
            </a:r>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上用</a:t>
            </a:r>
            <a:r>
              <a:rPr lang="en" altLang="zh-CN" sz="1200" b="0" i="0" kern="1200" dirty="0">
                <a:solidFill>
                  <a:schemeClr val="tx1"/>
                </a:solidFill>
                <a:effectLst/>
                <a:latin typeface="+mn-lt"/>
                <a:ea typeface="+mn-ea"/>
                <a:cs typeface="+mn-cs"/>
              </a:rPr>
              <a:t>EM</a:t>
            </a:r>
            <a:r>
              <a:rPr lang="zh-CN" altLang="en-US" sz="1200" b="0" i="0" kern="1200" dirty="0">
                <a:solidFill>
                  <a:schemeClr val="tx1"/>
                </a:solidFill>
                <a:effectLst/>
                <a:latin typeface="+mn-lt"/>
                <a:ea typeface="+mn-ea"/>
                <a:cs typeface="+mn-cs"/>
              </a:rPr>
              <a:t>算法可以拿到精确解，而</a:t>
            </a:r>
            <a:r>
              <a:rPr lang="en" altLang="zh-CN" sz="1200" b="0" i="0" kern="1200" dirty="0">
                <a:solidFill>
                  <a:schemeClr val="tx1"/>
                </a:solidFill>
                <a:effectLst/>
                <a:latin typeface="+mn-lt"/>
                <a:ea typeface="+mn-ea"/>
                <a:cs typeface="+mn-cs"/>
              </a:rPr>
              <a:t>Model 2</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由于存在多个极值点，所以用</a:t>
            </a:r>
            <a:r>
              <a:rPr lang="en" altLang="zh-CN" sz="1200" b="0" i="0" kern="1200" dirty="0">
                <a:solidFill>
                  <a:schemeClr val="tx1"/>
                </a:solidFill>
                <a:effectLst/>
                <a:latin typeface="+mn-lt"/>
                <a:ea typeface="+mn-ea"/>
                <a:cs typeface="+mn-cs"/>
              </a:rPr>
              <a:t>EM</a:t>
            </a:r>
            <a:r>
              <a:rPr lang="zh-CN" altLang="en-US" sz="1200" b="0" i="0" kern="1200" dirty="0">
                <a:solidFill>
                  <a:schemeClr val="tx1"/>
                </a:solidFill>
                <a:effectLst/>
                <a:latin typeface="+mn-lt"/>
                <a:ea typeface="+mn-ea"/>
                <a:cs typeface="+mn-cs"/>
              </a:rPr>
              <a:t>算法无论如何，也只能拿到近似解。</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23</a:t>
            </a:fld>
            <a:endParaRPr kumimoji="1" lang="zh-CN" altLang="en-US"/>
          </a:p>
        </p:txBody>
      </p:sp>
    </p:spTree>
    <p:extLst>
      <p:ext uri="{BB962C8B-B14F-4D97-AF65-F5344CB8AC3E}">
        <p14:creationId xmlns:p14="http://schemas.microsoft.com/office/powerpoint/2010/main" val="249288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目标语言模型、短语划分模型、短语翻译模型、短语调序模型</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假设每一种短语划分方式都是等概率的 </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25</a:t>
            </a:fld>
            <a:endParaRPr kumimoji="1" lang="zh-CN" altLang="en-US"/>
          </a:p>
        </p:txBody>
      </p:sp>
    </p:spTree>
    <p:extLst>
      <p:ext uri="{BB962C8B-B14F-4D97-AF65-F5344CB8AC3E}">
        <p14:creationId xmlns:p14="http://schemas.microsoft.com/office/powerpoint/2010/main" val="107812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26</a:t>
            </a:fld>
            <a:endParaRPr kumimoji="1" lang="zh-CN" altLang="en-US"/>
          </a:p>
        </p:txBody>
      </p:sp>
    </p:spTree>
    <p:extLst>
      <p:ext uri="{BB962C8B-B14F-4D97-AF65-F5344CB8AC3E}">
        <p14:creationId xmlns:p14="http://schemas.microsoft.com/office/powerpoint/2010/main" val="3565336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ABB</a:t>
            </a:r>
            <a:r>
              <a:rPr kumimoji="1" lang="zh-CN" altLang="en-US" dirty="0"/>
              <a:t>和</a:t>
            </a:r>
            <a:r>
              <a:rPr kumimoji="1" lang="en-US" altLang="zh-CN" dirty="0"/>
              <a:t>BBB</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28</a:t>
            </a:fld>
            <a:endParaRPr kumimoji="1" lang="zh-CN" altLang="en-US"/>
          </a:p>
        </p:txBody>
      </p:sp>
    </p:spTree>
    <p:extLst>
      <p:ext uri="{BB962C8B-B14F-4D97-AF65-F5344CB8AC3E}">
        <p14:creationId xmlns:p14="http://schemas.microsoft.com/office/powerpoint/2010/main" val="8309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v(f</a:t>
            </a:r>
            <a:r>
              <a:rPr kumimoji="1" lang="en-US" altLang="zh-CN" baseline="-25000" dirty="0"/>
              <a:t>i</a:t>
            </a:r>
            <a:r>
              <a:rPr kumimoji="1" lang="en-US" altLang="zh-CN" baseline="0" dirty="0"/>
              <a:t>)</a:t>
            </a:r>
            <a:r>
              <a:rPr kumimoji="1" lang="zh-CN" altLang="en-US" baseline="0" dirty="0"/>
              <a:t>是第</a:t>
            </a:r>
            <a:r>
              <a:rPr kumimoji="1" lang="en-US" altLang="zh-CN" baseline="0" dirty="0" err="1"/>
              <a:t>i</a:t>
            </a:r>
            <a:r>
              <a:rPr kumimoji="1" lang="zh-CN" altLang="en-US" baseline="0" dirty="0"/>
              <a:t>个单词的</a:t>
            </a:r>
            <a:r>
              <a:rPr kumimoji="1" lang="en-US" altLang="zh-CN" baseline="0" dirty="0"/>
              <a:t>one-hot</a:t>
            </a:r>
            <a:r>
              <a:rPr kumimoji="1" lang="zh-CN" altLang="en-US" baseline="0" dirty="0"/>
              <a:t>向量表示，</a:t>
            </a:r>
            <a:r>
              <a:rPr kumimoji="1" lang="en-US" altLang="zh-CN" baseline="0" dirty="0" err="1"/>
              <a:t>I·v</a:t>
            </a:r>
            <a:r>
              <a:rPr kumimoji="1" lang="en-US" altLang="zh-CN" baseline="0" dirty="0"/>
              <a:t>(f</a:t>
            </a:r>
            <a:r>
              <a:rPr kumimoji="1" lang="en-US" altLang="zh-CN" baseline="-25000" dirty="0"/>
              <a:t>i</a:t>
            </a:r>
            <a:r>
              <a:rPr kumimoji="1" lang="en-US" altLang="zh-CN" baseline="0" dirty="0"/>
              <a:t>)</a:t>
            </a:r>
            <a:r>
              <a:rPr kumimoji="1" lang="zh-CN" altLang="en-US" baseline="0" dirty="0"/>
              <a:t>是第</a:t>
            </a:r>
            <a:r>
              <a:rPr kumimoji="1" lang="en-US" altLang="zh-CN" baseline="0" dirty="0" err="1"/>
              <a:t>i</a:t>
            </a:r>
            <a:r>
              <a:rPr kumimoji="1" lang="zh-CN" altLang="en-US" baseline="0" dirty="0"/>
              <a:t>个单词的连续实数向量表示</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31</a:t>
            </a:fld>
            <a:endParaRPr kumimoji="1" lang="zh-CN" altLang="en-US"/>
          </a:p>
        </p:txBody>
      </p:sp>
    </p:spTree>
    <p:extLst>
      <p:ext uri="{BB962C8B-B14F-4D97-AF65-F5344CB8AC3E}">
        <p14:creationId xmlns:p14="http://schemas.microsoft.com/office/powerpoint/2010/main" val="3403539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源句子表示是从句子中的</a:t>
            </a:r>
            <a:r>
              <a:rPr kumimoji="1" lang="en" altLang="zh-CN" dirty="0"/>
              <a:t>n-gram</a:t>
            </a:r>
            <a:r>
              <a:rPr kumimoji="1" lang="zh-CN" altLang="en-US" dirty="0"/>
              <a:t>表示逐渐建立起来的。</a:t>
            </a:r>
            <a:endParaRPr kumimoji="1" lang="en-US" altLang="zh-CN" dirty="0"/>
          </a:p>
          <a:p>
            <a:r>
              <a:rPr lang="zh-CN" altLang="zh-CN" dirty="0">
                <a:effectLst/>
              </a:rPr>
              <a:t> </a:t>
            </a:r>
            <a:endParaRPr lang="en-US" altLang="zh-CN" dirty="0">
              <a:effectLst/>
            </a:endParaRPr>
          </a:p>
          <a:p>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是句子矩阵，每一列对应一个单词的</a:t>
            </a:r>
            <a:r>
              <a:rPr lang="zh-CN" altLang="en-US" sz="1200" kern="1200" dirty="0">
                <a:solidFill>
                  <a:schemeClr val="tx1"/>
                </a:solidFill>
                <a:effectLst/>
                <a:latin typeface="+mn-lt"/>
                <a:ea typeface="+mn-ea"/>
                <a:cs typeface="+mn-cs"/>
              </a:rPr>
              <a:t>连续</a:t>
            </a:r>
            <a:r>
              <a:rPr lang="zh-CN" altLang="zh-CN" sz="1200" kern="1200" dirty="0">
                <a:solidFill>
                  <a:schemeClr val="tx1"/>
                </a:solidFill>
                <a:effectLst/>
                <a:latin typeface="+mn-lt"/>
                <a:ea typeface="+mn-ea"/>
                <a:cs typeface="+mn-cs"/>
              </a:rPr>
              <a:t>向量表示，权重矩阵</a:t>
            </a:r>
            <a:r>
              <a:rPr lang="en-US" altLang="zh-CN" sz="1200" kern="1200" dirty="0">
                <a:solidFill>
                  <a:schemeClr val="tx1"/>
                </a:solidFill>
                <a:effectLst/>
                <a:latin typeface="+mn-lt"/>
                <a:ea typeface="+mn-ea"/>
                <a:cs typeface="+mn-cs"/>
              </a:rPr>
              <a:t>K</a:t>
            </a:r>
            <a:r>
              <a:rPr lang="en-US" altLang="zh-CN" sz="1200" kern="1200" baseline="30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相当于卷积核，一系列卷积操作后，要么直接得到</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的列向量，要么</a:t>
            </a:r>
            <a:r>
              <a:rPr lang="en-US" altLang="zh-CN" sz="1200" kern="1200" dirty="0" err="1">
                <a:solidFill>
                  <a:schemeClr val="tx1"/>
                </a:solidFill>
                <a:effectLst/>
                <a:latin typeface="+mn-lt"/>
                <a:ea typeface="+mn-ea"/>
                <a:cs typeface="+mn-cs"/>
              </a:rPr>
              <a:t>E</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的列数小于</a:t>
            </a:r>
            <a:r>
              <a:rPr lang="en-US" altLang="zh-CN" sz="1200" kern="1200" dirty="0">
                <a:solidFill>
                  <a:schemeClr val="tx1"/>
                </a:solidFill>
                <a:effectLst/>
                <a:latin typeface="+mn-lt"/>
                <a:ea typeface="+mn-ea"/>
                <a:cs typeface="+mn-cs"/>
              </a:rPr>
              <a:t>K</a:t>
            </a:r>
            <a:r>
              <a:rPr lang="en-US" altLang="zh-CN" sz="1200" kern="1200" baseline="30000" dirty="0">
                <a:solidFill>
                  <a:schemeClr val="tx1"/>
                </a:solidFill>
                <a:effectLst/>
                <a:latin typeface="+mn-lt"/>
                <a:ea typeface="+mn-ea"/>
                <a:cs typeface="+mn-cs"/>
              </a:rPr>
              <a:t>i+1</a:t>
            </a:r>
            <a:r>
              <a:rPr lang="zh-CN" altLang="zh-CN" sz="1200" kern="1200" dirty="0">
                <a:solidFill>
                  <a:schemeClr val="tx1"/>
                </a:solidFill>
                <a:effectLst/>
                <a:latin typeface="+mn-lt"/>
                <a:ea typeface="+mn-ea"/>
                <a:cs typeface="+mn-cs"/>
              </a:rPr>
              <a:t>的列数，这时用一个列数与</a:t>
            </a:r>
            <a:r>
              <a:rPr lang="en-US" altLang="zh-CN" sz="1200" kern="1200" dirty="0" err="1">
                <a:solidFill>
                  <a:schemeClr val="tx1"/>
                </a:solidFill>
                <a:effectLst/>
                <a:latin typeface="+mn-lt"/>
                <a:ea typeface="+mn-ea"/>
                <a:cs typeface="+mn-cs"/>
              </a:rPr>
              <a:t>E</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相同的权重矩阵</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做卷积得到</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的列向量。</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32</a:t>
            </a:fld>
            <a:endParaRPr kumimoji="1" lang="zh-CN" altLang="en-US"/>
          </a:p>
        </p:txBody>
      </p:sp>
    </p:spTree>
    <p:extLst>
      <p:ext uri="{BB962C8B-B14F-4D97-AF65-F5344CB8AC3E}">
        <p14:creationId xmlns:p14="http://schemas.microsoft.com/office/powerpoint/2010/main" val="296274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词汇相似性</a:t>
            </a:r>
            <a:r>
              <a:rPr kumimoji="1" lang="en-US" altLang="zh-CN" dirty="0"/>
              <a:t>—</a:t>
            </a:r>
            <a:r>
              <a:rPr kumimoji="1" lang="zh-CN" altLang="en-US" dirty="0"/>
              <a:t>编辑距离：</a:t>
            </a:r>
            <a:endParaRPr kumimoji="1" lang="en-US" altLang="zh-CN" dirty="0"/>
          </a:p>
          <a:p>
            <a:r>
              <a:rPr kumimoji="1" lang="en-US" altLang="zh-CN" dirty="0"/>
              <a:t>WER</a:t>
            </a:r>
            <a:r>
              <a:rPr kumimoji="1" lang="zh-CN" altLang="en-US" dirty="0"/>
              <a:t>：单词错误率：译文与参考译文之间的编辑距离（替换、插入、删除），过分强调单词顺序，有些译文尽管单词顺序不同，但也是好的译文。</a:t>
            </a:r>
            <a:endParaRPr kumimoji="1" lang="en-US" altLang="zh-CN" dirty="0"/>
          </a:p>
          <a:p>
            <a:r>
              <a:rPr kumimoji="1" lang="en-US" altLang="zh-CN" dirty="0"/>
              <a:t>PER</a:t>
            </a:r>
            <a:r>
              <a:rPr kumimoji="1" lang="zh-CN" altLang="en-US" dirty="0"/>
              <a:t>：</a:t>
            </a:r>
            <a:r>
              <a:rPr lang="zh-CN" altLang="en-US" sz="1200" b="0" i="0" kern="1200" dirty="0">
                <a:solidFill>
                  <a:schemeClr val="tx1"/>
                </a:solidFill>
                <a:effectLst/>
                <a:latin typeface="+mn-lt"/>
                <a:ea typeface="+mn-ea"/>
                <a:cs typeface="+mn-cs"/>
              </a:rPr>
              <a:t>与对应位置无关的单词错误率</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容许翻译的时候词或者短语位置变化</a:t>
            </a:r>
            <a:endParaRPr kumimoji="1" lang="en-US" altLang="zh-CN" dirty="0"/>
          </a:p>
          <a:p>
            <a:r>
              <a:rPr kumimoji="1" lang="en-US" altLang="zh-CN" dirty="0"/>
              <a:t>TER</a:t>
            </a:r>
            <a:r>
              <a:rPr kumimoji="1" lang="zh-CN" altLang="en-US" dirty="0"/>
              <a:t>：在</a:t>
            </a:r>
            <a:r>
              <a:rPr kumimoji="1" lang="en-US" altLang="zh-CN" dirty="0"/>
              <a:t>WER</a:t>
            </a:r>
            <a:r>
              <a:rPr kumimoji="1" lang="zh-CN" altLang="en-US" dirty="0"/>
              <a:t>的基础上允许块移动操作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995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33</a:t>
            </a:fld>
            <a:endParaRPr kumimoji="1" lang="zh-CN" altLang="en-US"/>
          </a:p>
        </p:txBody>
      </p:sp>
    </p:spTree>
    <p:extLst>
      <p:ext uri="{BB962C8B-B14F-4D97-AF65-F5344CB8AC3E}">
        <p14:creationId xmlns:p14="http://schemas.microsoft.com/office/powerpoint/2010/main" val="94485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a:t>
            </a:r>
            <a:r>
              <a:rPr kumimoji="1" lang="zh-CN" altLang="en-US" dirty="0"/>
              <a:t>一般取</a:t>
            </a:r>
            <a:r>
              <a:rPr kumimoji="1" lang="en-US" altLang="zh-CN" dirty="0"/>
              <a:t>4</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34</a:t>
            </a:fld>
            <a:endParaRPr kumimoji="1" lang="zh-CN" altLang="en-US"/>
          </a:p>
        </p:txBody>
      </p:sp>
    </p:spTree>
    <p:extLst>
      <p:ext uri="{BB962C8B-B14F-4D97-AF65-F5344CB8AC3E}">
        <p14:creationId xmlns:p14="http://schemas.microsoft.com/office/powerpoint/2010/main" val="165080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先确定目标句子的长度</a:t>
            </a:r>
            <a:r>
              <a:rPr kumimoji="1" lang="en-US" altLang="zh-CN" dirty="0"/>
              <a:t>m</a:t>
            </a:r>
          </a:p>
          <a:p>
            <a:r>
              <a:rPr lang="en-US" altLang="zh-CN" sz="1200" b="1" kern="1200" dirty="0">
                <a:solidFill>
                  <a:schemeClr val="tx1"/>
                </a:solidFill>
                <a:effectLst/>
                <a:latin typeface="+mn-lt"/>
                <a:ea typeface="+mn-ea"/>
                <a:cs typeface="+mn-cs"/>
              </a:rPr>
              <a:t>4</a:t>
            </a:r>
            <a:r>
              <a:rPr lang="zh-CN" altLang="en-US" sz="1200" b="1" kern="1200" dirty="0">
                <a:solidFill>
                  <a:schemeClr val="tx1"/>
                </a:solidFill>
                <a:effectLst/>
                <a:latin typeface="+mn-lt"/>
                <a:ea typeface="+mn-ea"/>
                <a:cs typeface="+mn-cs"/>
              </a:rPr>
              <a:t>个</a:t>
            </a:r>
            <a:r>
              <a:rPr lang="zh-CN" altLang="zh-CN" sz="1200" b="1" kern="1200" dirty="0">
                <a:solidFill>
                  <a:schemeClr val="tx1"/>
                </a:solidFill>
                <a:effectLst/>
                <a:latin typeface="+mn-lt"/>
                <a:ea typeface="+mn-ea"/>
                <a:cs typeface="+mn-cs"/>
              </a:rPr>
              <a:t>实验结果：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困惑度低；对单词的位置和顺序敏感；展示了目标句子与源句子之间的词法、句法和语义信息；</a:t>
            </a:r>
            <a:r>
              <a:rPr lang="en-US" altLang="zh-CN" sz="1200" kern="1200" dirty="0">
                <a:solidFill>
                  <a:schemeClr val="tx1"/>
                </a:solidFill>
                <a:effectLst/>
                <a:latin typeface="+mn-lt"/>
                <a:ea typeface="+mn-ea"/>
                <a:cs typeface="+mn-cs"/>
              </a:rPr>
              <a:t>n-best lists of translations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35</a:t>
            </a:fld>
            <a:endParaRPr kumimoji="1" lang="zh-CN" altLang="en-US"/>
          </a:p>
        </p:txBody>
      </p:sp>
    </p:spTree>
    <p:extLst>
      <p:ext uri="{BB962C8B-B14F-4D97-AF65-F5344CB8AC3E}">
        <p14:creationId xmlns:p14="http://schemas.microsoft.com/office/powerpoint/2010/main" val="411338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实验结果：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用做基于短语的</a:t>
            </a:r>
            <a:r>
              <a:rPr lang="en-US" altLang="zh-CN" sz="1200" kern="1200" dirty="0">
                <a:solidFill>
                  <a:schemeClr val="tx1"/>
                </a:solidFill>
                <a:effectLst/>
                <a:latin typeface="+mn-lt"/>
                <a:ea typeface="+mn-ea"/>
                <a:cs typeface="+mn-cs"/>
              </a:rPr>
              <a:t>SMT</a:t>
            </a:r>
            <a:r>
              <a:rPr lang="zh-CN" altLang="zh-CN" sz="1200" kern="1200" dirty="0">
                <a:solidFill>
                  <a:schemeClr val="tx1"/>
                </a:solidFill>
                <a:effectLst/>
                <a:latin typeface="+mn-lt"/>
                <a:ea typeface="+mn-ea"/>
                <a:cs typeface="+mn-cs"/>
              </a:rPr>
              <a:t>系统的一部分，给短语对打分</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37</a:t>
            </a:fld>
            <a:endParaRPr kumimoji="1" lang="zh-CN" altLang="en-US"/>
          </a:p>
        </p:txBody>
      </p:sp>
    </p:spTree>
    <p:extLst>
      <p:ext uri="{BB962C8B-B14F-4D97-AF65-F5344CB8AC3E}">
        <p14:creationId xmlns:p14="http://schemas.microsoft.com/office/powerpoint/2010/main" val="1791723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a:t>
            </a:r>
            <a:r>
              <a:rPr kumimoji="1" lang="en-US" altLang="zh-CN" dirty="0" err="1"/>
              <a:t>ij</a:t>
            </a:r>
            <a:r>
              <a:rPr kumimoji="1" lang="en-US" altLang="zh-CN" dirty="0"/>
              <a:t>)</a:t>
            </a:r>
            <a:r>
              <a:rPr kumimoji="1" lang="zh-CN" altLang="en-US" dirty="0"/>
              <a:t>是一个对齐模型，它的值是输入句子第</a:t>
            </a:r>
            <a:r>
              <a:rPr kumimoji="1" lang="en-US" altLang="zh-CN" dirty="0"/>
              <a:t>j</a:t>
            </a:r>
            <a:r>
              <a:rPr kumimoji="1" lang="zh-CN" altLang="en-US" dirty="0"/>
              <a:t>个位置的单词与输出句子中第</a:t>
            </a:r>
            <a:r>
              <a:rPr kumimoji="1" lang="en-US" altLang="zh-CN" dirty="0" err="1"/>
              <a:t>i</a:t>
            </a:r>
            <a:r>
              <a:rPr kumimoji="1" lang="zh-CN" altLang="en-US" dirty="0"/>
              <a:t>个位置的单词的匹配得分，</a:t>
            </a:r>
            <a:endParaRPr kumimoji="1" lang="en-US" altLang="zh-CN" dirty="0"/>
          </a:p>
          <a:p>
            <a:r>
              <a:rPr kumimoji="1" lang="en-US" altLang="zh-CN" dirty="0"/>
              <a:t>α(</a:t>
            </a:r>
            <a:r>
              <a:rPr kumimoji="1" lang="en-US" altLang="zh-CN" dirty="0" err="1"/>
              <a:t>ij</a:t>
            </a:r>
            <a:r>
              <a:rPr kumimoji="1" lang="en-US" altLang="zh-CN" dirty="0"/>
              <a:t>)</a:t>
            </a:r>
            <a:r>
              <a:rPr kumimoji="1" lang="zh-CN" altLang="en-US" dirty="0"/>
              <a:t>代表源语言单词</a:t>
            </a:r>
            <a:r>
              <a:rPr kumimoji="1" lang="en-US" altLang="zh-CN" dirty="0" err="1"/>
              <a:t>xj</a:t>
            </a:r>
            <a:r>
              <a:rPr kumimoji="1" lang="zh-CN" altLang="en-US" dirty="0"/>
              <a:t>翻译成目标语言单词</a:t>
            </a:r>
            <a:r>
              <a:rPr kumimoji="1" lang="en-US" altLang="zh-CN" dirty="0" err="1"/>
              <a:t>yi</a:t>
            </a:r>
            <a:r>
              <a:rPr kumimoji="1" lang="zh-CN" altLang="en-US" dirty="0"/>
              <a:t>的概率</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40</a:t>
            </a:fld>
            <a:endParaRPr kumimoji="1" lang="zh-CN" altLang="en-US"/>
          </a:p>
        </p:txBody>
      </p:sp>
    </p:spTree>
    <p:extLst>
      <p:ext uri="{BB962C8B-B14F-4D97-AF65-F5344CB8AC3E}">
        <p14:creationId xmlns:p14="http://schemas.microsoft.com/office/powerpoint/2010/main" val="1257958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以往的做法是根据词频选择</a:t>
            </a:r>
            <a:r>
              <a:rPr kumimoji="1" lang="en-US" altLang="zh-CN" dirty="0"/>
              <a:t>top</a:t>
            </a:r>
            <a:r>
              <a:rPr kumimoji="1" lang="zh-CN" altLang="en-US" dirty="0"/>
              <a:t> </a:t>
            </a:r>
            <a:r>
              <a:rPr kumimoji="1" lang="en-US" altLang="zh-CN" dirty="0"/>
              <a:t>k</a:t>
            </a:r>
            <a:r>
              <a:rPr kumimoji="1" lang="zh-CN" altLang="en-US" dirty="0"/>
              <a:t>的词构成目标词表，不在词表内的词用</a:t>
            </a:r>
            <a:r>
              <a:rPr kumimoji="1" lang="en-US" altLang="zh-CN" dirty="0"/>
              <a:t>UNK</a:t>
            </a:r>
            <a:r>
              <a:rPr kumimoji="1" lang="zh-CN" altLang="en-US" dirty="0"/>
              <a:t>表示，这种方法仅在目标句子中含有少量</a:t>
            </a:r>
            <a:r>
              <a:rPr kumimoji="1" lang="en-US" altLang="zh-CN" dirty="0"/>
              <a:t>UNK</a:t>
            </a:r>
            <a:r>
              <a:rPr kumimoji="1" lang="zh-CN" altLang="en-US" dirty="0"/>
              <a:t>词时表现好，随着</a:t>
            </a:r>
            <a:r>
              <a:rPr kumimoji="1" lang="en-US" altLang="zh-CN" dirty="0"/>
              <a:t>UNK</a:t>
            </a:r>
            <a:r>
              <a:rPr kumimoji="1" lang="zh-CN" altLang="en-US" dirty="0"/>
              <a:t>词的增加，性能大跌。</a:t>
            </a:r>
            <a:endParaRPr kumimoji="1" lang="en-US" altLang="zh-CN" dirty="0"/>
          </a:p>
          <a:p>
            <a:r>
              <a:rPr kumimoji="1" lang="zh-CN" altLang="en-US" dirty="0"/>
              <a:t>模型框架和</a:t>
            </a:r>
            <a:r>
              <a:rPr kumimoji="1" lang="en-US" altLang="zh-CN" dirty="0"/>
              <a:t>RNN-search</a:t>
            </a:r>
            <a:r>
              <a:rPr kumimoji="1" lang="zh-CN" altLang="en-US" dirty="0"/>
              <a:t>一样</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41</a:t>
            </a:fld>
            <a:endParaRPr kumimoji="1" lang="zh-CN" altLang="en-US"/>
          </a:p>
        </p:txBody>
      </p:sp>
    </p:spTree>
    <p:extLst>
      <p:ext uri="{BB962C8B-B14F-4D97-AF65-F5344CB8AC3E}">
        <p14:creationId xmlns:p14="http://schemas.microsoft.com/office/powerpoint/2010/main" val="3589816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a:t>
            </a:r>
            <a:r>
              <a:rPr kumimoji="1" lang="zh-CN" altLang="en-US" dirty="0"/>
              <a:t>是</a:t>
            </a:r>
            <a:r>
              <a:rPr kumimoji="1" lang="en-US" altLang="zh-CN" dirty="0"/>
              <a:t>y</a:t>
            </a:r>
            <a:r>
              <a:rPr kumimoji="1" lang="zh-CN" altLang="en-US" dirty="0"/>
              <a:t>的分布，</a:t>
            </a:r>
            <a:r>
              <a:rPr kumimoji="1" lang="en-US" altLang="zh-CN" dirty="0"/>
              <a:t>V’</a:t>
            </a:r>
            <a:r>
              <a:rPr kumimoji="1" lang="zh-CN" altLang="en-US" dirty="0"/>
              <a:t>是这个分布中采样出的数据的集合。</a:t>
            </a:r>
            <a:r>
              <a:rPr lang="zh-CN" altLang="en-US" sz="1200" b="0" i="0" kern="1200" dirty="0">
                <a:solidFill>
                  <a:schemeClr val="tx1"/>
                </a:solidFill>
                <a:effectLst/>
                <a:latin typeface="+mn-lt"/>
                <a:ea typeface="+mn-ea"/>
                <a:cs typeface="+mn-cs"/>
              </a:rPr>
              <a:t>在训练之前，将训练数据分区并在每个分区</a:t>
            </a:r>
            <a:r>
              <a:rPr lang="en"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定义一个子集</a:t>
            </a:r>
            <a:r>
              <a:rPr lang="en" altLang="zh-CN" sz="1200" b="0" i="0" u="none" strike="noStrike" kern="1200" dirty="0">
                <a:solidFill>
                  <a:schemeClr val="tx1"/>
                </a:solidFill>
                <a:effectLst/>
                <a:latin typeface="+mn-lt"/>
                <a:ea typeface="+mn-ea"/>
                <a:cs typeface="+mn-cs"/>
              </a:rPr>
              <a:t>V</a:t>
            </a:r>
            <a:r>
              <a:rPr lang="en" altLang="zh-CN" sz="1200" b="0" i="0" u="none" strike="noStrike" kern="1200" baseline="-25000" dirty="0">
                <a:solidFill>
                  <a:schemeClr val="tx1"/>
                </a:solidFill>
                <a:effectLst/>
                <a:latin typeface="+mn-lt"/>
                <a:ea typeface="+mn-ea"/>
                <a:cs typeface="+mn-cs"/>
              </a:rPr>
              <a:t>i</a:t>
            </a:r>
            <a:r>
              <a:rPr lang="en" altLang="zh-CN" sz="1200" b="0" i="0" u="none" strike="noStrike" kern="1200" dirty="0">
                <a:solidFill>
                  <a:schemeClr val="tx1"/>
                </a:solidFill>
                <a:effectLst/>
                <a:latin typeface="+mn-lt"/>
                <a:ea typeface="+mn-ea"/>
                <a:cs typeface="+mn-cs"/>
              </a:rPr>
              <a:t>′</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设定一个</a:t>
            </a:r>
            <a:r>
              <a:rPr lang="en" altLang="zh-CN" sz="1200" b="0" i="0" kern="1200" dirty="0">
                <a:solidFill>
                  <a:schemeClr val="tx1"/>
                </a:solidFill>
                <a:effectLst/>
                <a:latin typeface="+mn-lt"/>
                <a:ea typeface="+mn-ea"/>
                <a:cs typeface="+mn-cs"/>
              </a:rPr>
              <a:t>Sample-</a:t>
            </a:r>
            <a:r>
              <a:rPr lang="en" altLang="zh-CN" sz="1200" b="0" i="0" kern="1200" dirty="0" err="1">
                <a:solidFill>
                  <a:schemeClr val="tx1"/>
                </a:solidFill>
                <a:effectLst/>
                <a:latin typeface="+mn-lt"/>
                <a:ea typeface="+mn-ea"/>
                <a:cs typeface="+mn-cs"/>
              </a:rPr>
              <a:t>Nums</a:t>
            </a:r>
            <a:r>
              <a:rPr lang="zh-CN" altLang="en-US" sz="1200" b="0" i="0" kern="1200" dirty="0">
                <a:solidFill>
                  <a:schemeClr val="tx1"/>
                </a:solidFill>
                <a:effectLst/>
                <a:latin typeface="+mn-lt"/>
                <a:ea typeface="+mn-ea"/>
                <a:cs typeface="+mn-cs"/>
              </a:rPr>
              <a:t>来表示</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的大小，然后我们从语料的头开始，每一句所出现的词加入到当前的集合</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当中，直到</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达到了</a:t>
            </a:r>
            <a:r>
              <a:rPr lang="en" altLang="zh-CN" sz="1200" b="0" i="0" kern="1200" dirty="0">
                <a:solidFill>
                  <a:schemeClr val="tx1"/>
                </a:solidFill>
                <a:effectLst/>
                <a:latin typeface="+mn-lt"/>
                <a:ea typeface="+mn-ea"/>
                <a:cs typeface="+mn-cs"/>
              </a:rPr>
              <a:t>Sample-</a:t>
            </a:r>
            <a:r>
              <a:rPr lang="en" altLang="zh-CN" sz="1200" b="0" i="0" kern="1200" dirty="0" err="1">
                <a:solidFill>
                  <a:schemeClr val="tx1"/>
                </a:solidFill>
                <a:effectLst/>
                <a:latin typeface="+mn-lt"/>
                <a:ea typeface="+mn-ea"/>
                <a:cs typeface="+mn-cs"/>
              </a:rPr>
              <a:t>Nums</a:t>
            </a:r>
            <a:r>
              <a:rPr lang="zh-CN" altLang="en-US" sz="1200" b="0" i="0" kern="1200" dirty="0">
                <a:solidFill>
                  <a:schemeClr val="tx1"/>
                </a:solidFill>
                <a:effectLst/>
                <a:latin typeface="+mn-lt"/>
                <a:ea typeface="+mn-ea"/>
                <a:cs typeface="+mn-cs"/>
              </a:rPr>
              <a:t>的大小，那我们从下一句开始，就按照这个方式重新建立一个</a:t>
            </a:r>
            <a:r>
              <a:rPr lang="en" altLang="zh-CN" sz="1200" b="0" i="0" kern="1200" dirty="0">
                <a:solidFill>
                  <a:schemeClr val="tx1"/>
                </a:solidFill>
                <a:effectLst/>
                <a:latin typeface="+mn-lt"/>
                <a:ea typeface="+mn-ea"/>
                <a:cs typeface="+mn-cs"/>
              </a:rPr>
              <a:t>V’</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直到所有语料都遍历完成了。这样就保证了一个句子对应的那个</a:t>
            </a:r>
            <a:r>
              <a:rPr lang="en" altLang="zh-CN" sz="1200" b="0" i="0" kern="1200" dirty="0">
                <a:solidFill>
                  <a:schemeClr val="tx1"/>
                </a:solidFill>
                <a:effectLst/>
                <a:latin typeface="+mn-lt"/>
                <a:ea typeface="+mn-ea"/>
                <a:cs typeface="+mn-cs"/>
              </a:rPr>
              <a:t>V’</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中的词能够完整覆盖句子的所有词。</a:t>
            </a:r>
          </a:p>
          <a:p>
            <a:br>
              <a:rPr lang="zh-CN" altLang="en-US" dirty="0"/>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42</a:t>
            </a:fld>
            <a:endParaRPr kumimoji="1" lang="zh-CN" altLang="en-US"/>
          </a:p>
        </p:txBody>
      </p:sp>
    </p:spTree>
    <p:extLst>
      <p:ext uri="{BB962C8B-B14F-4D97-AF65-F5344CB8AC3E}">
        <p14:creationId xmlns:p14="http://schemas.microsoft.com/office/powerpoint/2010/main" val="916825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模型框架是</a:t>
            </a:r>
            <a:r>
              <a:rPr kumimoji="1" lang="en-US" altLang="zh-CN" dirty="0"/>
              <a:t>Deep</a:t>
            </a:r>
            <a:r>
              <a:rPr kumimoji="1" lang="zh-CN" altLang="en-US" dirty="0"/>
              <a:t> </a:t>
            </a:r>
            <a:r>
              <a:rPr kumimoji="1" lang="en-US" altLang="zh-CN" dirty="0"/>
              <a:t>LSTM</a:t>
            </a:r>
            <a:r>
              <a:rPr kumimoji="1" lang="zh-CN" altLang="en-US" dirty="0"/>
              <a:t> </a:t>
            </a:r>
            <a:r>
              <a:rPr kumimoji="1" lang="en-US" altLang="zh-CN" dirty="0"/>
              <a:t>Encoder-Decoder</a:t>
            </a:r>
          </a:p>
          <a:p>
            <a:r>
              <a:rPr kumimoji="1" lang="en-US" altLang="zh-CN" dirty="0"/>
              <a:t>Identity</a:t>
            </a:r>
            <a:r>
              <a:rPr kumimoji="1" lang="zh-CN" altLang="en-US" dirty="0"/>
              <a:t> </a:t>
            </a:r>
            <a:r>
              <a:rPr kumimoji="1" lang="en-US" altLang="zh-CN" dirty="0"/>
              <a:t>translation</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43</a:t>
            </a:fld>
            <a:endParaRPr kumimoji="1" lang="zh-CN" altLang="en-US"/>
          </a:p>
        </p:txBody>
      </p:sp>
    </p:spTree>
    <p:extLst>
      <p:ext uri="{BB962C8B-B14F-4D97-AF65-F5344CB8AC3E}">
        <p14:creationId xmlns:p14="http://schemas.microsoft.com/office/powerpoint/2010/main" val="3290319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44</a:t>
            </a:fld>
            <a:endParaRPr kumimoji="1" lang="zh-CN" altLang="en-US"/>
          </a:p>
        </p:txBody>
      </p:sp>
    </p:spTree>
    <p:extLst>
      <p:ext uri="{BB962C8B-B14F-4D97-AF65-F5344CB8AC3E}">
        <p14:creationId xmlns:p14="http://schemas.microsoft.com/office/powerpoint/2010/main" val="2765128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45</a:t>
            </a:fld>
            <a:endParaRPr kumimoji="1" lang="zh-CN" altLang="en-US"/>
          </a:p>
        </p:txBody>
      </p:sp>
    </p:spTree>
    <p:extLst>
      <p:ext uri="{BB962C8B-B14F-4D97-AF65-F5344CB8AC3E}">
        <p14:creationId xmlns:p14="http://schemas.microsoft.com/office/powerpoint/2010/main" val="344695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词汇相似性</a:t>
            </a:r>
            <a:r>
              <a:rPr kumimoji="1" lang="en-US" altLang="zh-CN" dirty="0"/>
              <a:t>—</a:t>
            </a:r>
            <a:r>
              <a:rPr kumimoji="1" lang="zh-CN" altLang="en-US" dirty="0"/>
              <a:t>精确率、召回率</a:t>
            </a:r>
            <a:endParaRPr kumimoji="1" lang="en-US" altLang="zh-CN" dirty="0"/>
          </a:p>
          <a:p>
            <a:r>
              <a:rPr lang="en-US" altLang="zh-CN" sz="1200" b="0" i="0" kern="1200" dirty="0">
                <a:solidFill>
                  <a:schemeClr val="tx1"/>
                </a:solidFill>
                <a:effectLst/>
                <a:latin typeface="+mn-lt"/>
                <a:ea typeface="+mn-ea"/>
                <a:cs typeface="+mn-cs"/>
              </a:rPr>
              <a:t>BLEU</a:t>
            </a:r>
            <a:r>
              <a:rPr lang="zh-CN" altLang="en-US" sz="1200" b="0" i="0" kern="1200" dirty="0">
                <a:solidFill>
                  <a:schemeClr val="tx1"/>
                </a:solidFill>
                <a:effectLst/>
                <a:latin typeface="+mn-lt"/>
                <a:ea typeface="+mn-ea"/>
                <a:cs typeface="+mn-cs"/>
              </a:rPr>
              <a:t>：用于分析候选译文和参考译文中</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元组共同出现的程度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NIST</a:t>
            </a:r>
            <a:r>
              <a:rPr lang="zh-CN" altLang="en-US" sz="1200" b="0" i="0" kern="1200" dirty="0">
                <a:solidFill>
                  <a:schemeClr val="tx1"/>
                </a:solidFill>
                <a:effectLst/>
                <a:latin typeface="+mn-lt"/>
                <a:ea typeface="+mn-ea"/>
                <a:cs typeface="+mn-cs"/>
              </a:rPr>
              <a:t>：是在</a:t>
            </a:r>
            <a:r>
              <a:rPr lang="en" altLang="zh-CN" sz="1200" b="0" i="0" kern="1200" dirty="0">
                <a:solidFill>
                  <a:schemeClr val="tx1"/>
                </a:solidFill>
                <a:effectLst/>
                <a:latin typeface="+mn-lt"/>
                <a:ea typeface="+mn-ea"/>
                <a:cs typeface="+mn-cs"/>
              </a:rPr>
              <a:t>BLEU</a:t>
            </a:r>
            <a:r>
              <a:rPr lang="zh-CN" altLang="en-US" sz="1200" b="0" i="0" kern="1200" dirty="0">
                <a:solidFill>
                  <a:schemeClr val="tx1"/>
                </a:solidFill>
                <a:effectLst/>
                <a:latin typeface="+mn-lt"/>
                <a:ea typeface="+mn-ea"/>
                <a:cs typeface="+mn-cs"/>
              </a:rPr>
              <a:t>方法上的一种改进。它并不是简单的将匹配的</a:t>
            </a:r>
            <a:r>
              <a:rPr lang="en" altLang="zh-CN" sz="1200" b="0" i="0" kern="1200" dirty="0">
                <a:solidFill>
                  <a:schemeClr val="tx1"/>
                </a:solidFill>
                <a:effectLst/>
                <a:latin typeface="+mn-lt"/>
                <a:ea typeface="+mn-ea"/>
                <a:cs typeface="+mn-cs"/>
              </a:rPr>
              <a:t>n</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gram</a:t>
            </a:r>
            <a:r>
              <a:rPr lang="zh-CN" altLang="en-US" sz="1200" b="0" i="0" kern="1200" dirty="0">
                <a:solidFill>
                  <a:schemeClr val="tx1"/>
                </a:solidFill>
                <a:effectLst/>
                <a:latin typeface="+mn-lt"/>
                <a:ea typeface="+mn-ea"/>
                <a:cs typeface="+mn-cs"/>
              </a:rPr>
              <a:t>片段数目累加起来，而是求出每个</a:t>
            </a:r>
            <a:r>
              <a:rPr lang="en"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的信息量</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然后累加起来再除以整个译文的</a:t>
            </a:r>
            <a:r>
              <a:rPr lang="en"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片段数目。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BLEU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NIST</a:t>
            </a:r>
            <a:r>
              <a:rPr lang="zh-CN" altLang="en-US" sz="1200" b="0" i="0" kern="1200" dirty="0">
                <a:solidFill>
                  <a:schemeClr val="tx1"/>
                </a:solidFill>
                <a:effectLst/>
                <a:latin typeface="+mn-lt"/>
                <a:ea typeface="+mn-ea"/>
                <a:cs typeface="+mn-cs"/>
              </a:rPr>
              <a:t>都是基于精确率的，</a:t>
            </a:r>
            <a:r>
              <a:rPr lang="en-US" altLang="zh-CN" sz="1200" b="0" i="0" kern="1200" dirty="0">
                <a:solidFill>
                  <a:schemeClr val="tx1"/>
                </a:solidFill>
                <a:effectLst/>
                <a:latin typeface="+mn-lt"/>
                <a:ea typeface="+mn-ea"/>
                <a:cs typeface="+mn-cs"/>
              </a:rPr>
              <a:t>ROUGE</a:t>
            </a:r>
            <a:r>
              <a:rPr lang="zh-CN" altLang="en-US" sz="1200" b="0" i="0" kern="1200" dirty="0">
                <a:solidFill>
                  <a:schemeClr val="tx1"/>
                </a:solidFill>
                <a:effectLst/>
                <a:latin typeface="+mn-lt"/>
                <a:ea typeface="+mn-ea"/>
                <a:cs typeface="+mn-cs"/>
              </a:rPr>
              <a:t>是基于召回率的。</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METEOR</a:t>
            </a:r>
            <a:r>
              <a:rPr lang="zh-CN" altLang="zh-CN" sz="1200" kern="1200" dirty="0">
                <a:solidFill>
                  <a:schemeClr val="tx1"/>
                </a:solidFill>
                <a:effectLst/>
                <a:latin typeface="+mn-lt"/>
                <a:ea typeface="+mn-ea"/>
                <a:cs typeface="+mn-cs"/>
              </a:rPr>
              <a:t>对候选译文与参考译文进行词对齐，计算词汇完全匹配、词干匹配、同义词匹配等各种情况的准确率</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F</a:t>
            </a:r>
            <a:r>
              <a:rPr lang="zh-CN" altLang="zh-CN" sz="1200" kern="1200" dirty="0">
                <a:solidFill>
                  <a:schemeClr val="tx1"/>
                </a:solidFill>
                <a:effectLst/>
                <a:latin typeface="+mn-lt"/>
                <a:ea typeface="+mn-ea"/>
                <a:cs typeface="+mn-cs"/>
              </a:rPr>
              <a:t>平均值。</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4637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46</a:t>
            </a:fld>
            <a:endParaRPr kumimoji="1" lang="zh-CN" altLang="en-US"/>
          </a:p>
        </p:txBody>
      </p:sp>
    </p:spTree>
    <p:extLst>
      <p:ext uri="{BB962C8B-B14F-4D97-AF65-F5344CB8AC3E}">
        <p14:creationId xmlns:p14="http://schemas.microsoft.com/office/powerpoint/2010/main" val="2725313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怎样产生上下文向量</a:t>
            </a:r>
            <a:r>
              <a:rPr kumimoji="1" lang="en-US" altLang="zh-CN" dirty="0" err="1"/>
              <a:t>c</a:t>
            </a:r>
            <a:r>
              <a:rPr kumimoji="1" lang="en-US" altLang="zh-CN" baseline="-25000" dirty="0" err="1"/>
              <a:t>t</a:t>
            </a:r>
            <a:endParaRPr kumimoji="1" lang="en-US" altLang="zh-CN" dirty="0"/>
          </a:p>
          <a:p>
            <a:r>
              <a:rPr kumimoji="1" lang="en-US" altLang="zh-CN" dirty="0"/>
              <a:t>General</a:t>
            </a:r>
            <a:r>
              <a:rPr kumimoji="1" lang="zh-CN" altLang="en-US" dirty="0"/>
              <a:t>较好</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47</a:t>
            </a:fld>
            <a:endParaRPr kumimoji="1" lang="zh-CN" altLang="en-US"/>
          </a:p>
        </p:txBody>
      </p:sp>
    </p:spTree>
    <p:extLst>
      <p:ext uri="{BB962C8B-B14F-4D97-AF65-F5344CB8AC3E}">
        <p14:creationId xmlns:p14="http://schemas.microsoft.com/office/powerpoint/2010/main" val="3089437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Global</a:t>
            </a:r>
            <a:r>
              <a:rPr kumimoji="1" lang="zh-CN" altLang="en-US" dirty="0"/>
              <a:t> </a:t>
            </a:r>
            <a:r>
              <a:rPr kumimoji="1" lang="en-US" altLang="zh-CN" dirty="0"/>
              <a:t>attention</a:t>
            </a:r>
            <a:r>
              <a:rPr kumimoji="1" lang="zh-CN" altLang="en-US" dirty="0"/>
              <a:t>的因为需要关注所有源单词，以致计算代价太大，尤其是句子很长时。</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48</a:t>
            </a:fld>
            <a:endParaRPr kumimoji="1" lang="zh-CN" altLang="en-US"/>
          </a:p>
        </p:txBody>
      </p:sp>
    </p:spTree>
    <p:extLst>
      <p:ext uri="{BB962C8B-B14F-4D97-AF65-F5344CB8AC3E}">
        <p14:creationId xmlns:p14="http://schemas.microsoft.com/office/powerpoint/2010/main" val="1314971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）左边是编码网络，右边是解码网络，各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LSTMs</a:t>
            </a:r>
            <a:r>
              <a:rPr lang="zh-CN" altLang="en-US" sz="1200" b="0" i="0" kern="1200" dirty="0">
                <a:solidFill>
                  <a:schemeClr val="tx1"/>
                </a:solidFill>
                <a:effectLst/>
                <a:latin typeface="+mn-lt"/>
                <a:ea typeface="+mn-ea"/>
                <a:cs typeface="+mn-cs"/>
              </a:rPr>
              <a:t>，中间是注意力机制连接。其中编码网络最下面是一个双向</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层（实际上是</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层），</a:t>
            </a:r>
            <a:r>
              <a:rPr lang="zh-CN" altLang="zh-CN" dirty="0"/>
              <a:t>既考虑前面的单词，也考虑后面的单词</a:t>
            </a:r>
            <a:r>
              <a:rPr lang="zh-CN" altLang="en-US" dirty="0"/>
              <a:t>。</a:t>
            </a:r>
            <a:endParaRPr lang="en-US" altLang="zh-CN" dirty="0"/>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）从第三层往上用了残差网络连接。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50</a:t>
            </a:fld>
            <a:endParaRPr kumimoji="1" lang="zh-CN" altLang="en-US"/>
          </a:p>
        </p:txBody>
      </p:sp>
    </p:spTree>
    <p:extLst>
      <p:ext uri="{BB962C8B-B14F-4D97-AF65-F5344CB8AC3E}">
        <p14:creationId xmlns:p14="http://schemas.microsoft.com/office/powerpoint/2010/main" val="452784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模型量子化，使用低精度运算，用专门的</a:t>
            </a:r>
            <a:r>
              <a:rPr kumimoji="1" lang="en-US" altLang="zh-CN" dirty="0"/>
              <a:t>TPU</a:t>
            </a:r>
            <a:r>
              <a:rPr kumimoji="1" lang="zh-CN" altLang="en-US" dirty="0"/>
              <a:t>，加快推断速度</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52</a:t>
            </a:fld>
            <a:endParaRPr kumimoji="1" lang="zh-CN" altLang="en-US"/>
          </a:p>
        </p:txBody>
      </p:sp>
    </p:spTree>
    <p:extLst>
      <p:ext uri="{BB962C8B-B14F-4D97-AF65-F5344CB8AC3E}">
        <p14:creationId xmlns:p14="http://schemas.microsoft.com/office/powerpoint/2010/main" val="2892610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上左</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部分：采用层叠卷积抽取输入源语言（英语）</a:t>
            </a:r>
            <a:r>
              <a:rPr lang="en" altLang="zh-CN" sz="1200" b="0" i="0" kern="1200" dirty="0">
                <a:solidFill>
                  <a:schemeClr val="tx1"/>
                </a:solidFill>
                <a:effectLst/>
                <a:latin typeface="+mn-lt"/>
                <a:ea typeface="+mn-ea"/>
                <a:cs typeface="+mn-cs"/>
              </a:rPr>
              <a:t>sequence</a:t>
            </a:r>
            <a:r>
              <a:rPr lang="zh-CN" altLang="en-US" sz="1200" b="0" i="0" kern="1200" dirty="0">
                <a:solidFill>
                  <a:schemeClr val="tx1"/>
                </a:solidFill>
                <a:effectLst/>
                <a:latin typeface="+mn-lt"/>
                <a:ea typeface="+mn-ea"/>
                <a:cs typeface="+mn-cs"/>
              </a:rPr>
              <a:t>的特征，图中只进行了一层卷积。卷积之后经过</a:t>
            </a:r>
            <a:r>
              <a:rPr lang="en" altLang="zh-CN" sz="1200" b="0" i="0" kern="1200" dirty="0">
                <a:solidFill>
                  <a:schemeClr val="tx1"/>
                </a:solidFill>
                <a:effectLst/>
                <a:latin typeface="+mn-lt"/>
                <a:ea typeface="+mn-ea"/>
                <a:cs typeface="+mn-cs"/>
              </a:rPr>
              <a:t>GLU</a:t>
            </a:r>
            <a:r>
              <a:rPr lang="zh-CN" altLang="en-US" sz="1200" b="0" i="0" kern="1200" dirty="0">
                <a:solidFill>
                  <a:schemeClr val="tx1"/>
                </a:solidFill>
                <a:effectLst/>
                <a:latin typeface="+mn-lt"/>
                <a:ea typeface="+mn-ea"/>
                <a:cs typeface="+mn-cs"/>
              </a:rPr>
              <a:t>激活做为</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输出。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下左</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部分：采用层叠卷积抽取输出目标语言（德语）</a:t>
            </a:r>
            <a:r>
              <a:rPr lang="en" altLang="zh-CN" sz="1200" b="0" i="0" kern="1200" dirty="0">
                <a:solidFill>
                  <a:schemeClr val="tx1"/>
                </a:solidFill>
                <a:effectLst/>
                <a:latin typeface="+mn-lt"/>
                <a:ea typeface="+mn-ea"/>
                <a:cs typeface="+mn-cs"/>
              </a:rPr>
              <a:t>sequence</a:t>
            </a:r>
            <a:r>
              <a:rPr lang="zh-CN" altLang="en-US" sz="1200" b="0" i="0" kern="1200" dirty="0">
                <a:solidFill>
                  <a:schemeClr val="tx1"/>
                </a:solidFill>
                <a:effectLst/>
                <a:latin typeface="+mn-lt"/>
                <a:ea typeface="+mn-ea"/>
                <a:cs typeface="+mn-cs"/>
              </a:rPr>
              <a:t>的特征，经过</a:t>
            </a:r>
            <a:r>
              <a:rPr lang="en" altLang="zh-CN" sz="1200" b="0" i="0" kern="1200" dirty="0">
                <a:solidFill>
                  <a:schemeClr val="tx1"/>
                </a:solidFill>
                <a:effectLst/>
                <a:latin typeface="+mn-lt"/>
                <a:ea typeface="+mn-ea"/>
                <a:cs typeface="+mn-cs"/>
              </a:rPr>
              <a:t>GLU</a:t>
            </a:r>
            <a:r>
              <a:rPr lang="zh-CN" altLang="en-US" sz="1200" b="0" i="0" kern="1200" dirty="0">
                <a:solidFill>
                  <a:schemeClr val="tx1"/>
                </a:solidFill>
                <a:effectLst/>
                <a:latin typeface="+mn-lt"/>
                <a:ea typeface="+mn-ea"/>
                <a:cs typeface="+mn-cs"/>
              </a:rPr>
              <a:t>激活做为</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输出。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中左</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部分：把</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的输出做点乘，做为输入源语言（英语）</a:t>
            </a:r>
            <a:r>
              <a:rPr lang="en" altLang="zh-CN" sz="1200" b="0" i="0" kern="1200" dirty="0">
                <a:solidFill>
                  <a:schemeClr val="tx1"/>
                </a:solidFill>
                <a:effectLst/>
                <a:latin typeface="+mn-lt"/>
                <a:ea typeface="+mn-ea"/>
                <a:cs typeface="+mn-cs"/>
              </a:rPr>
              <a:t>sequence</a:t>
            </a:r>
            <a:r>
              <a:rPr lang="zh-CN" altLang="en-US" sz="1200" b="0" i="0" kern="1200" dirty="0">
                <a:solidFill>
                  <a:schemeClr val="tx1"/>
                </a:solidFill>
                <a:effectLst/>
                <a:latin typeface="+mn-lt"/>
                <a:ea typeface="+mn-ea"/>
                <a:cs typeface="+mn-cs"/>
              </a:rPr>
              <a:t>中每个词权重。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中右</a:t>
            </a:r>
            <a:r>
              <a:rPr lang="en" altLang="zh-CN" sz="1200" b="0" i="0" kern="1200" dirty="0">
                <a:solidFill>
                  <a:schemeClr val="tx1"/>
                </a:solidFill>
                <a:effectLst/>
                <a:latin typeface="+mn-lt"/>
                <a:ea typeface="+mn-ea"/>
                <a:cs typeface="+mn-cs"/>
              </a:rPr>
              <a:t>Residual connection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把</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计算的权重与输入序列相乘，加入到</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的输出中输出目标语言序列。</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56</a:t>
            </a:fld>
            <a:endParaRPr kumimoji="1" lang="zh-CN" altLang="en-US"/>
          </a:p>
        </p:txBody>
      </p:sp>
    </p:spTree>
    <p:extLst>
      <p:ext uri="{BB962C8B-B14F-4D97-AF65-F5344CB8AC3E}">
        <p14:creationId xmlns:p14="http://schemas.microsoft.com/office/powerpoint/2010/main" val="3874214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a:t>Encoder</a:t>
                </a:r>
                <a:r>
                  <a:rPr kumimoji="1" lang="zh-CN" altLang="en-US" dirty="0"/>
                  <a:t>和</a:t>
                </a:r>
                <a:r>
                  <a:rPr kumimoji="1" lang="en-US" altLang="zh-CN" dirty="0"/>
                  <a:t>decoder</a:t>
                </a:r>
                <a:r>
                  <a:rPr kumimoji="1" lang="zh-CN" altLang="en-US" dirty="0"/>
                  <a:t>都是由</a:t>
                </a:r>
                <a14:m>
                  <m:oMath xmlns:m="http://schemas.openxmlformats.org/officeDocument/2006/math">
                    <m:r>
                      <a:rPr kumimoji="1" lang="en-US" altLang="zh-CN" b="0" i="1" smtClean="0">
                        <a:latin typeface="Cambria Math" panose="02040503050406030204" pitchFamily="18" charset="0"/>
                      </a:rPr>
                      <m:t>𝑙</m:t>
                    </m:r>
                  </m:oMath>
                </a14:m>
                <a:r>
                  <a:rPr kumimoji="1" lang="zh-CN" altLang="en-US" dirty="0"/>
                  <a:t>层卷积层构成，由于</a:t>
                </a:r>
                <a:r>
                  <a:rPr lang="zh-CN" altLang="en-US" dirty="0"/>
                  <a:t>卷积网络是层级结构，通过层级叠加能够得到远距离的两个词之间的关系信息。</a:t>
                </a:r>
                <a:endParaRPr lang="en-US" altLang="zh-CN" dirty="0"/>
              </a:p>
              <a:p>
                <a:r>
                  <a:rPr kumimoji="1" lang="zh-CN" altLang="en-US" dirty="0"/>
                  <a:t>卷积核大小为</a:t>
                </a:r>
                <a:r>
                  <a:rPr kumimoji="1" lang="en-US" altLang="zh-CN" dirty="0"/>
                  <a:t>W∈R</a:t>
                </a:r>
                <a:r>
                  <a:rPr kumimoji="1" lang="en-US" altLang="zh-CN" baseline="30000" dirty="0"/>
                  <a:t>2d×kd</a:t>
                </a:r>
                <a:r>
                  <a:rPr kumimoji="1" lang="zh-CN" altLang="en-US" dirty="0"/>
                  <a:t>，偏置向量为</a:t>
                </a:r>
                <a:r>
                  <a:rPr kumimoji="1" lang="en-US" altLang="zh-CN" dirty="0"/>
                  <a:t>b</a:t>
                </a:r>
                <a:r>
                  <a:rPr kumimoji="1" lang="en-US" altLang="zh-CN" baseline="-25000" dirty="0"/>
                  <a:t>w</a:t>
                </a:r>
                <a:r>
                  <a:rPr kumimoji="1" lang="en-US" altLang="zh-CN" dirty="0"/>
                  <a:t>∈R</a:t>
                </a:r>
                <a:r>
                  <a:rPr kumimoji="1" lang="en-US" altLang="zh-CN" baseline="30000" dirty="0"/>
                  <a:t>2d</a:t>
                </a:r>
                <a:r>
                  <a:rPr kumimoji="1" lang="zh-CN" altLang="en-US" dirty="0"/>
                  <a:t>，输入为</a:t>
                </a:r>
                <a:r>
                  <a:rPr kumimoji="1" lang="en-US" altLang="zh-CN" dirty="0"/>
                  <a:t>X ∈</a:t>
                </a:r>
                <a:r>
                  <a:rPr kumimoji="1" lang="en-US" altLang="zh-CN" dirty="0" err="1"/>
                  <a:t>R</a:t>
                </a:r>
                <a:r>
                  <a:rPr kumimoji="1" lang="en-US" altLang="zh-CN" baseline="30000" dirty="0" err="1"/>
                  <a:t>k×d</a:t>
                </a:r>
                <a:r>
                  <a:rPr kumimoji="1" lang="zh-CN" altLang="en-US" dirty="0"/>
                  <a:t>，其中</a:t>
                </a:r>
                <a:r>
                  <a:rPr kumimoji="1" lang="en-US" altLang="zh-CN" dirty="0"/>
                  <a:t>k</a:t>
                </a:r>
                <a:r>
                  <a:rPr kumimoji="1" lang="zh-CN" altLang="en-US" dirty="0"/>
                  <a:t>为卷积窗的宽度，</a:t>
                </a:r>
                <a:r>
                  <a:rPr kumimoji="1" lang="en-US" altLang="zh-CN" dirty="0"/>
                  <a:t>d</a:t>
                </a:r>
                <a:r>
                  <a:rPr kumimoji="1" lang="zh-CN" altLang="en-US" dirty="0"/>
                  <a:t>为词向量长度，</a:t>
                </a:r>
                <a:r>
                  <a:rPr kumimoji="1" lang="en-US" altLang="zh-CN" dirty="0"/>
                  <a:t>2d</a:t>
                </a:r>
                <a:r>
                  <a:rPr kumimoji="1" lang="zh-CN" altLang="en-US" dirty="0"/>
                  <a:t>为</a:t>
                </a:r>
                <a:r>
                  <a:rPr kumimoji="1" lang="en-US" altLang="zh-CN" dirty="0"/>
                  <a:t>feature</a:t>
                </a:r>
                <a:r>
                  <a:rPr kumimoji="1" lang="zh-CN" altLang="en-US" dirty="0"/>
                  <a:t> </a:t>
                </a:r>
                <a:r>
                  <a:rPr kumimoji="1" lang="en-US" altLang="zh-CN" dirty="0"/>
                  <a:t>map</a:t>
                </a:r>
                <a:r>
                  <a:rPr kumimoji="1" lang="zh-CN" altLang="en-US" dirty="0"/>
                  <a:t>的个数。卷积核可以将每个卷积窗内的输入映射为一个大小为</a:t>
                </a:r>
                <a:r>
                  <a:rPr kumimoji="1" lang="en-US" altLang="zh-CN" dirty="0"/>
                  <a:t>Y=[A</a:t>
                </a:r>
                <a:r>
                  <a:rPr kumimoji="1" lang="zh-CN" altLang="en-US" dirty="0"/>
                  <a:t> </a:t>
                </a:r>
                <a:r>
                  <a:rPr kumimoji="1" lang="en-US" altLang="zh-CN" dirty="0"/>
                  <a:t>B]∈R</a:t>
                </a:r>
                <a:r>
                  <a:rPr kumimoji="1" lang="en-US" altLang="zh-CN" baseline="30000" dirty="0"/>
                  <a:t>2d</a:t>
                </a:r>
                <a:r>
                  <a:rPr kumimoji="1" lang="zh-CN" altLang="en-US" dirty="0"/>
                  <a:t>的向量（</a:t>
                </a:r>
                <a:r>
                  <a:rPr kumimoji="1" lang="en-US" altLang="zh-CN" dirty="0"/>
                  <a:t>A,</a:t>
                </a:r>
                <a:r>
                  <a:rPr kumimoji="1" lang="zh-CN" altLang="en-US" dirty="0"/>
                  <a:t> </a:t>
                </a:r>
                <a:r>
                  <a:rPr kumimoji="1" lang="en-US" altLang="zh-CN" dirty="0"/>
                  <a:t>B</a:t>
                </a:r>
                <a:r>
                  <a:rPr kumimoji="1" lang="zh-CN" altLang="en-US" dirty="0"/>
                  <a:t>维度均为</a:t>
                </a:r>
                <a:r>
                  <a:rPr kumimoji="1" lang="en-US" altLang="zh-CN" dirty="0"/>
                  <a:t>d</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残差连接：为了增加网络深度，使</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的每个隐层输出都能包含输入序列中的更多信息</a:t>
                </a:r>
                <a:r>
                  <a:rPr kumimoji="1" lang="zh-CN" altLang="en-US" sz="1200" b="0" i="0" kern="1200" dirty="0">
                    <a:solidFill>
                      <a:schemeClr val="tx1"/>
                    </a:solidFill>
                    <a:effectLst/>
                    <a:latin typeface="+mn-lt"/>
                    <a:ea typeface="+mn-ea"/>
                    <a:cs typeface="+mn-cs"/>
                  </a:rPr>
                  <a:t>。</a:t>
                </a:r>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a:t>Encoder</a:t>
                </a:r>
                <a:r>
                  <a:rPr kumimoji="1" lang="zh-CN" altLang="en-US" dirty="0"/>
                  <a:t>和</a:t>
                </a:r>
                <a:r>
                  <a:rPr kumimoji="1" lang="en-US" altLang="zh-CN" dirty="0"/>
                  <a:t>decoder</a:t>
                </a:r>
                <a:r>
                  <a:rPr kumimoji="1" lang="zh-CN" altLang="en-US" dirty="0"/>
                  <a:t>都是由</a:t>
                </a:r>
                <a:r>
                  <a:rPr kumimoji="1" lang="en-US" altLang="zh-CN" b="0" i="0">
                    <a:latin typeface="Cambria Math" panose="02040503050406030204" pitchFamily="18" charset="0"/>
                  </a:rPr>
                  <a:t>𝑙</a:t>
                </a:r>
                <a:r>
                  <a:rPr kumimoji="1" lang="zh-CN" altLang="en-US" dirty="0"/>
                  <a:t>层卷积层构成，由于</a:t>
                </a:r>
                <a:r>
                  <a:rPr lang="zh-CN" altLang="en-US" dirty="0"/>
                  <a:t>卷积网络是层级结构，通过层级叠加能够得到远距离的两个词之间的关系信息。</a:t>
                </a:r>
                <a:endParaRPr lang="en-US" altLang="zh-CN" dirty="0"/>
              </a:p>
              <a:p>
                <a:r>
                  <a:rPr kumimoji="1" lang="zh-CN" altLang="en-US" dirty="0"/>
                  <a:t>卷积核大小为</a:t>
                </a:r>
                <a:r>
                  <a:rPr kumimoji="1" lang="en-US" altLang="zh-CN" dirty="0"/>
                  <a:t>W∈R</a:t>
                </a:r>
                <a:r>
                  <a:rPr kumimoji="1" lang="en-US" altLang="zh-CN" baseline="30000" dirty="0"/>
                  <a:t>2d×kd</a:t>
                </a:r>
                <a:r>
                  <a:rPr kumimoji="1" lang="zh-CN" altLang="en-US" dirty="0"/>
                  <a:t>，偏置向量为</a:t>
                </a:r>
                <a:r>
                  <a:rPr kumimoji="1" lang="en-US" altLang="zh-CN" dirty="0"/>
                  <a:t>b</a:t>
                </a:r>
                <a:r>
                  <a:rPr kumimoji="1" lang="en-US" altLang="zh-CN" baseline="-25000" dirty="0"/>
                  <a:t>w</a:t>
                </a:r>
                <a:r>
                  <a:rPr kumimoji="1" lang="en-US" altLang="zh-CN" dirty="0"/>
                  <a:t>∈R</a:t>
                </a:r>
                <a:r>
                  <a:rPr kumimoji="1" lang="en-US" altLang="zh-CN" baseline="30000" dirty="0"/>
                  <a:t>2d</a:t>
                </a:r>
                <a:r>
                  <a:rPr kumimoji="1" lang="zh-CN" altLang="en-US" dirty="0"/>
                  <a:t>，输入为</a:t>
                </a:r>
                <a:r>
                  <a:rPr kumimoji="1" lang="en-US" altLang="zh-CN" dirty="0"/>
                  <a:t>X ∈</a:t>
                </a:r>
                <a:r>
                  <a:rPr kumimoji="1" lang="en-US" altLang="zh-CN" dirty="0" err="1"/>
                  <a:t>R</a:t>
                </a:r>
                <a:r>
                  <a:rPr kumimoji="1" lang="en-US" altLang="zh-CN" baseline="30000" dirty="0" err="1"/>
                  <a:t>k×d</a:t>
                </a:r>
                <a:r>
                  <a:rPr kumimoji="1" lang="zh-CN" altLang="en-US" dirty="0"/>
                  <a:t>，其中</a:t>
                </a:r>
                <a:r>
                  <a:rPr kumimoji="1" lang="en-US" altLang="zh-CN" dirty="0"/>
                  <a:t>k</a:t>
                </a:r>
                <a:r>
                  <a:rPr kumimoji="1" lang="zh-CN" altLang="en-US" dirty="0"/>
                  <a:t>为卷积窗的宽度，</a:t>
                </a:r>
                <a:r>
                  <a:rPr kumimoji="1" lang="en-US" altLang="zh-CN" dirty="0"/>
                  <a:t>d</a:t>
                </a:r>
                <a:r>
                  <a:rPr kumimoji="1" lang="zh-CN" altLang="en-US" dirty="0"/>
                  <a:t>为词向量长度，</a:t>
                </a:r>
                <a:r>
                  <a:rPr kumimoji="1" lang="en-US" altLang="zh-CN" dirty="0"/>
                  <a:t>2d</a:t>
                </a:r>
                <a:r>
                  <a:rPr kumimoji="1" lang="zh-CN" altLang="en-US" dirty="0"/>
                  <a:t>为</a:t>
                </a:r>
                <a:r>
                  <a:rPr kumimoji="1" lang="en-US" altLang="zh-CN" dirty="0"/>
                  <a:t>feature</a:t>
                </a:r>
                <a:r>
                  <a:rPr kumimoji="1" lang="zh-CN" altLang="en-US" dirty="0"/>
                  <a:t> </a:t>
                </a:r>
                <a:r>
                  <a:rPr kumimoji="1" lang="en-US" altLang="zh-CN" dirty="0"/>
                  <a:t>map</a:t>
                </a:r>
                <a:r>
                  <a:rPr kumimoji="1" lang="zh-CN" altLang="en-US" dirty="0"/>
                  <a:t>的个数。卷积核可以将每个卷积窗内的输入映射为一个大小为</a:t>
                </a:r>
                <a:r>
                  <a:rPr kumimoji="1" lang="en-US" altLang="zh-CN" dirty="0"/>
                  <a:t>Y=[A</a:t>
                </a:r>
                <a:r>
                  <a:rPr kumimoji="1" lang="zh-CN" altLang="en-US" dirty="0"/>
                  <a:t> </a:t>
                </a:r>
                <a:r>
                  <a:rPr kumimoji="1" lang="en-US" altLang="zh-CN" dirty="0"/>
                  <a:t>B]∈R</a:t>
                </a:r>
                <a:r>
                  <a:rPr kumimoji="1" lang="en-US" altLang="zh-CN" baseline="30000" dirty="0"/>
                  <a:t>2d</a:t>
                </a:r>
                <a:r>
                  <a:rPr kumimoji="1" lang="zh-CN" altLang="en-US" dirty="0"/>
                  <a:t>的向量（</a:t>
                </a:r>
                <a:r>
                  <a:rPr kumimoji="1" lang="en-US" altLang="zh-CN" dirty="0"/>
                  <a:t>A,</a:t>
                </a:r>
                <a:r>
                  <a:rPr kumimoji="1" lang="zh-CN" altLang="en-US" dirty="0"/>
                  <a:t> </a:t>
                </a:r>
                <a:r>
                  <a:rPr kumimoji="1" lang="en-US" altLang="zh-CN" dirty="0"/>
                  <a:t>B</a:t>
                </a:r>
                <a:r>
                  <a:rPr kumimoji="1" lang="zh-CN" altLang="en-US" dirty="0"/>
                  <a:t>维度均为</a:t>
                </a:r>
                <a:r>
                  <a:rPr kumimoji="1" lang="en-US" altLang="zh-CN" dirty="0"/>
                  <a:t>d</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残差连接：为了增加网络深度，使</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的每个隐层输出都能包含输入序列中的更多信息</a:t>
                </a:r>
                <a:r>
                  <a:rPr kumimoji="1" lang="zh-CN" altLang="en-US" sz="1200" b="0" i="0" kern="1200" dirty="0">
                    <a:solidFill>
                      <a:schemeClr val="tx1"/>
                    </a:solidFill>
                    <a:effectLst/>
                    <a:latin typeface="+mn-lt"/>
                    <a:ea typeface="+mn-ea"/>
                    <a:cs typeface="+mn-cs"/>
                  </a:rPr>
                  <a:t>。</a:t>
                </a:r>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57C87E0D-F35D-EB48-9701-718B1C32778E}" type="slidenum">
              <a:rPr kumimoji="1" lang="zh-CN" altLang="en-US" smtClean="0"/>
              <a:t>57</a:t>
            </a:fld>
            <a:endParaRPr kumimoji="1" lang="zh-CN" altLang="en-US"/>
          </a:p>
        </p:txBody>
      </p:sp>
    </p:spTree>
    <p:extLst>
      <p:ext uri="{BB962C8B-B14F-4D97-AF65-F5344CB8AC3E}">
        <p14:creationId xmlns:p14="http://schemas.microsoft.com/office/powerpoint/2010/main" val="2653236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得到</a:t>
            </a:r>
            <a:r>
              <a:rPr lang="en-US" altLang="zh-CN" sz="1200" b="0" i="0" kern="1200" dirty="0">
                <a:solidFill>
                  <a:schemeClr val="tx1"/>
                </a:solidFill>
                <a:effectLst/>
                <a:latin typeface="+mn-lt"/>
                <a:ea typeface="+mn-ea"/>
                <a:cs typeface="+mn-cs"/>
              </a:rPr>
              <a:t>c</a:t>
            </a:r>
            <a:r>
              <a:rPr lang="en-US" altLang="zh-CN" sz="1200" b="0" i="0" kern="1200" baseline="300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之后，将其加到</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当前层的隐层状态</a:t>
            </a:r>
            <a:r>
              <a:rPr lang="en-US" altLang="zh-CN" sz="1200" b="0" i="0" kern="1200" dirty="0">
                <a:solidFill>
                  <a:schemeClr val="tx1"/>
                </a:solidFill>
                <a:effectLst/>
                <a:latin typeface="+mn-lt"/>
                <a:ea typeface="+mn-ea"/>
                <a:cs typeface="+mn-cs"/>
              </a:rPr>
              <a:t>h</a:t>
            </a:r>
            <a:r>
              <a:rPr lang="en-US" altLang="zh-CN" sz="1200" b="0" i="0" kern="1200" baseline="300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中，然后再输入到</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的第</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层中。最后，在</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的第</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层（最后一层），可以得到最终的隐层状态</a:t>
            </a:r>
            <a:r>
              <a:rPr lang="en-US" altLang="zh-CN" sz="1200" b="0" i="0" kern="1200" dirty="0" err="1">
                <a:solidFill>
                  <a:schemeClr val="tx1"/>
                </a:solidFill>
                <a:effectLst/>
                <a:latin typeface="+mn-lt"/>
                <a:ea typeface="+mn-ea"/>
                <a:cs typeface="+mn-cs"/>
              </a:rPr>
              <a:t>h</a:t>
            </a:r>
            <a:r>
              <a:rPr lang="en-US" altLang="zh-CN" sz="1200" b="0" i="0" kern="1200" baseline="30000" dirty="0" err="1">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58</a:t>
            </a:fld>
            <a:endParaRPr kumimoji="1" lang="zh-CN" altLang="en-US"/>
          </a:p>
        </p:txBody>
      </p:sp>
    </p:spTree>
    <p:extLst>
      <p:ext uri="{BB962C8B-B14F-4D97-AF65-F5344CB8AC3E}">
        <p14:creationId xmlns:p14="http://schemas.microsoft.com/office/powerpoint/2010/main" val="1112987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59</a:t>
            </a:fld>
            <a:endParaRPr kumimoji="1" lang="zh-CN" altLang="en-US"/>
          </a:p>
        </p:txBody>
      </p:sp>
    </p:spTree>
    <p:extLst>
      <p:ext uri="{BB962C8B-B14F-4D97-AF65-F5344CB8AC3E}">
        <p14:creationId xmlns:p14="http://schemas.microsoft.com/office/powerpoint/2010/main" val="81586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Encoder:6</a:t>
            </a:r>
            <a:r>
              <a:rPr kumimoji="1" lang="zh-CN" altLang="en-US" dirty="0"/>
              <a:t>个基本层堆叠，每个基本层都包含两个子层，第一个子层是</a:t>
            </a:r>
            <a:r>
              <a:rPr kumimoji="1" lang="en-US" altLang="zh-CN" dirty="0"/>
              <a:t>multi-head</a:t>
            </a:r>
            <a:r>
              <a:rPr kumimoji="1" lang="zh-CN" altLang="en-US" dirty="0"/>
              <a:t>自注意力机制，第二个子层是全连接前向神经网络，每个子层间用残差连接，并进行层数归一化。</a:t>
            </a:r>
            <a:endParaRPr kumimoji="1" lang="en-US" altLang="zh-CN" dirty="0"/>
          </a:p>
          <a:p>
            <a:r>
              <a:rPr kumimoji="1" lang="en-US" altLang="zh-CN" dirty="0"/>
              <a:t>Decoder:6</a:t>
            </a:r>
            <a:r>
              <a:rPr kumimoji="1" lang="zh-CN" altLang="en-US" dirty="0"/>
              <a:t>个基本层堆叠，每个基本层</a:t>
            </a:r>
            <a:r>
              <a:rPr lang="zh-CN" altLang="en-US" sz="1200" b="0" i="0" kern="1200" dirty="0">
                <a:solidFill>
                  <a:schemeClr val="tx1"/>
                </a:solidFill>
                <a:effectLst/>
                <a:latin typeface="+mn-lt"/>
                <a:ea typeface="+mn-ea"/>
                <a:cs typeface="+mn-cs"/>
              </a:rPr>
              <a:t>除了</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中的两部分之外，又加入了一个对</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层。</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的输出会和</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的每一层进行结合。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60</a:t>
            </a:fld>
            <a:endParaRPr kumimoji="1" lang="zh-CN" altLang="en-US"/>
          </a:p>
        </p:txBody>
      </p:sp>
    </p:spTree>
    <p:extLst>
      <p:ext uri="{BB962C8B-B14F-4D97-AF65-F5344CB8AC3E}">
        <p14:creationId xmlns:p14="http://schemas.microsoft.com/office/powerpoint/2010/main" val="301529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79131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、将每个词通过词向量矩阵转成一个</a:t>
            </a:r>
            <a:r>
              <a:rPr lang="en" altLang="zh-CN" sz="1200" b="0" i="0" kern="1200" dirty="0" err="1">
                <a:solidFill>
                  <a:schemeClr val="tx1"/>
                </a:solidFill>
                <a:effectLst/>
                <a:latin typeface="+mn-lt"/>
                <a:ea typeface="+mn-ea"/>
                <a:cs typeface="+mn-cs"/>
              </a:rPr>
              <a:t>dmodel</a:t>
            </a:r>
            <a:r>
              <a:rPr lang="zh-CN" altLang="en-US" sz="1200" b="0" i="0" kern="1200" dirty="0">
                <a:solidFill>
                  <a:schemeClr val="tx1"/>
                </a:solidFill>
                <a:effectLst/>
                <a:latin typeface="+mn-lt"/>
                <a:ea typeface="+mn-ea"/>
                <a:cs typeface="+mn-cs"/>
              </a:rPr>
              <a:t>维的向量，为每一个词做一个位置嵌入，这样之后的</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层就可以感知每个词的位置，将每个词的词嵌入和位置嵌入做一个向量加法，就得到了最终输出。</a:t>
            </a:r>
            <a:endParaRPr lang="en-US" altLang="zh-CN" sz="1200" b="0" i="0" kern="1200" dirty="0">
              <a:solidFill>
                <a:schemeClr val="tx1"/>
              </a:solidFill>
              <a:effectLst/>
              <a:latin typeface="+mn-lt"/>
              <a:ea typeface="+mn-ea"/>
              <a:cs typeface="+mn-cs"/>
            </a:endParaRPr>
          </a:p>
          <a:p>
            <a:r>
              <a:rPr lang="en-US" altLang="zh-CN" dirty="0"/>
              <a:t>2</a:t>
            </a:r>
            <a:r>
              <a:rPr lang="zh-CN" altLang="en-US" dirty="0"/>
              <a:t>、</a:t>
            </a:r>
            <a:r>
              <a:rPr lang="en" altLang="zh-CN" dirty="0"/>
              <a:t>attention</a:t>
            </a:r>
            <a:r>
              <a:rPr lang="zh-CN" altLang="en-US" dirty="0"/>
              <a:t>函数可以看作将一个</a:t>
            </a:r>
            <a:r>
              <a:rPr lang="en" altLang="zh-CN" dirty="0"/>
              <a:t>query</a:t>
            </a:r>
            <a:r>
              <a:rPr lang="zh-CN" altLang="en-US" dirty="0"/>
              <a:t>和一系列</a:t>
            </a:r>
            <a:r>
              <a:rPr lang="en" altLang="zh-CN" dirty="0"/>
              <a:t>key-value</a:t>
            </a:r>
            <a:r>
              <a:rPr lang="zh-CN" altLang="en-US" dirty="0"/>
              <a:t>对映射为一个输出的过程。</a:t>
            </a:r>
            <a:r>
              <a:rPr kumimoji="1" lang="zh-CN" altLang="en-US" dirty="0"/>
              <a:t>计算一个词的</a:t>
            </a:r>
            <a:r>
              <a:rPr kumimoji="1" lang="en-US" altLang="zh-CN" dirty="0"/>
              <a:t>attention</a:t>
            </a:r>
            <a:r>
              <a:rPr kumimoji="1" lang="zh-CN" altLang="en-US" dirty="0"/>
              <a:t>向量时，以这个词的向量的线性变换作为</a:t>
            </a:r>
            <a:r>
              <a:rPr kumimoji="1" lang="en-US" altLang="zh-CN" dirty="0"/>
              <a:t>query</a:t>
            </a:r>
            <a:r>
              <a:rPr kumimoji="1" lang="zh-CN" altLang="en-US" dirty="0"/>
              <a:t>，所有词的向量的线性变换作为</a:t>
            </a:r>
            <a:r>
              <a:rPr kumimoji="1" lang="en-US" altLang="zh-CN" dirty="0"/>
              <a:t>key</a:t>
            </a:r>
            <a:r>
              <a:rPr kumimoji="1" lang="zh-CN" altLang="en-US" dirty="0"/>
              <a:t>和</a:t>
            </a:r>
            <a:r>
              <a:rPr kumimoji="1" lang="en-US" altLang="zh-CN" dirty="0"/>
              <a:t>value,</a:t>
            </a:r>
            <a:r>
              <a:rPr lang="en" altLang="zh-CN" sz="1200" b="0" i="0" kern="1200" dirty="0">
                <a:solidFill>
                  <a:schemeClr val="tx1"/>
                </a:solidFill>
                <a:effectLst/>
                <a:latin typeface="+mn-lt"/>
                <a:ea typeface="+mn-ea"/>
                <a:cs typeface="+mn-cs"/>
              </a:rPr>
              <a:t> query</a:t>
            </a:r>
            <a:r>
              <a:rPr lang="zh-CN" altLang="en-US" sz="1200" b="0" i="0" kern="1200" dirty="0">
                <a:solidFill>
                  <a:schemeClr val="tx1"/>
                </a:solidFill>
                <a:effectLst/>
                <a:latin typeface="+mn-lt"/>
                <a:ea typeface="+mn-ea"/>
                <a:cs typeface="+mn-cs"/>
              </a:rPr>
              <a:t>和每个</a:t>
            </a:r>
            <a:r>
              <a:rPr lang="en"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做一个点积得到相应</a:t>
            </a:r>
            <a:r>
              <a:rPr lang="en"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的权重，将所有</a:t>
            </a:r>
            <a:r>
              <a:rPr lang="en" altLang="zh-CN" sz="1200" b="0" i="0" kern="1200" dirty="0">
                <a:solidFill>
                  <a:schemeClr val="tx1"/>
                </a:solidFill>
                <a:effectLst/>
                <a:latin typeface="+mn-lt"/>
                <a:ea typeface="+mn-ea"/>
                <a:cs typeface="+mn-cs"/>
              </a:rPr>
              <a:t>values</a:t>
            </a:r>
            <a:r>
              <a:rPr lang="zh-CN" altLang="en-US" sz="1200" b="0" i="0" kern="1200" dirty="0">
                <a:solidFill>
                  <a:schemeClr val="tx1"/>
                </a:solidFill>
                <a:effectLst/>
                <a:latin typeface="+mn-lt"/>
                <a:ea typeface="+mn-ea"/>
                <a:cs typeface="+mn-cs"/>
              </a:rPr>
              <a:t>做加权和得到当前词的</a:t>
            </a:r>
            <a:r>
              <a:rPr lang="en" altLang="zh-CN" sz="1200" b="0" i="0" kern="1200" dirty="0" err="1">
                <a:solidFill>
                  <a:schemeClr val="tx1"/>
                </a:solidFill>
                <a:effectLst/>
                <a:latin typeface="+mn-lt"/>
                <a:ea typeface="+mn-ea"/>
                <a:cs typeface="+mn-cs"/>
              </a:rPr>
              <a:t>attentio</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向量。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、根号</a:t>
            </a:r>
            <a:r>
              <a:rPr lang="en"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d_k</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是用来约束点积大小的。因为作者认为当</a:t>
            </a:r>
            <a:r>
              <a:rPr lang="en" altLang="zh-CN" sz="1200" b="0" i="0" kern="1200" dirty="0">
                <a:solidFill>
                  <a:schemeClr val="tx1"/>
                </a:solidFill>
                <a:effectLst/>
                <a:latin typeface="+mn-lt"/>
                <a:ea typeface="+mn-ea"/>
                <a:cs typeface="+mn-cs"/>
              </a:rPr>
              <a:t>query</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的维度很大时，点积倾向于变得比较大，如果不做</a:t>
            </a:r>
            <a:r>
              <a:rPr lang="en" altLang="zh-CN" sz="1200" b="0" i="0" kern="1200" dirty="0">
                <a:solidFill>
                  <a:schemeClr val="tx1"/>
                </a:solidFill>
                <a:effectLst/>
                <a:latin typeface="+mn-lt"/>
                <a:ea typeface="+mn-ea"/>
                <a:cs typeface="+mn-cs"/>
              </a:rPr>
              <a:t>scaling</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结果就没有加法注意力好。另外，点乘的结果过大，这使得经过</a:t>
            </a:r>
            <a:r>
              <a:rPr lang="en"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之后的梯度很小，不利于反向传播的进行，因而上述因子做约束，</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Attention:</a:t>
            </a:r>
            <a:r>
              <a:rPr kumimoji="1" lang="zh-CN" altLang="en-US" dirty="0"/>
              <a:t>第</a:t>
            </a:r>
            <a:r>
              <a:rPr kumimoji="1" lang="en-US" altLang="zh-CN" dirty="0" err="1"/>
              <a:t>i</a:t>
            </a:r>
            <a:r>
              <a:rPr kumimoji="1" lang="zh-CN" altLang="en-US" dirty="0"/>
              <a:t>行表示第</a:t>
            </a:r>
            <a:r>
              <a:rPr kumimoji="1" lang="en-US" altLang="zh-CN" dirty="0" err="1"/>
              <a:t>i</a:t>
            </a:r>
            <a:r>
              <a:rPr kumimoji="1" lang="zh-CN" altLang="en-US" dirty="0"/>
              <a:t>个词的</a:t>
            </a:r>
            <a:r>
              <a:rPr kumimoji="1" lang="en-US" altLang="zh-CN" dirty="0"/>
              <a:t>attention</a:t>
            </a:r>
            <a:r>
              <a:rPr kumimoji="1" lang="zh-CN" altLang="en-US" dirty="0"/>
              <a:t>向量。</a:t>
            </a:r>
            <a:endParaRPr kumimoji="1" lang="en-US" altLang="zh-CN"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61</a:t>
            </a:fld>
            <a:endParaRPr kumimoji="1" lang="zh-CN" altLang="en-US"/>
          </a:p>
        </p:txBody>
      </p:sp>
    </p:spTree>
    <p:extLst>
      <p:ext uri="{BB962C8B-B14F-4D97-AF65-F5344CB8AC3E}">
        <p14:creationId xmlns:p14="http://schemas.microsoft.com/office/powerpoint/2010/main" val="3889701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QK</a:t>
            </a:r>
            <a:r>
              <a:rPr lang="en-US" altLang="zh-CN" sz="1200" b="0" i="0" kern="1200" baseline="30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其实会组成一个</a:t>
            </a:r>
            <a:r>
              <a:rPr lang="en" altLang="zh-CN" sz="1200" b="0" i="0" kern="1200" dirty="0">
                <a:solidFill>
                  <a:schemeClr val="tx1"/>
                </a:solidFill>
                <a:effectLst/>
                <a:latin typeface="+mn-lt"/>
                <a:ea typeface="+mn-ea"/>
                <a:cs typeface="+mn-cs"/>
              </a:rPr>
              <a:t>word2word</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attention map</a:t>
            </a:r>
            <a:r>
              <a:rPr lang="zh-CN" altLang="en-US" sz="1200" b="0" i="0" kern="1200" dirty="0">
                <a:solidFill>
                  <a:schemeClr val="tx1"/>
                </a:solidFill>
                <a:effectLst/>
                <a:latin typeface="+mn-lt"/>
                <a:ea typeface="+mn-ea"/>
                <a:cs typeface="+mn-cs"/>
              </a:rPr>
              <a:t>，因为是句子内部进行注意力权重分配，不像传统</a:t>
            </a:r>
            <a:r>
              <a:rPr lang="en" altLang="zh-CN" sz="1200" b="0" i="0" kern="1200" dirty="0">
                <a:solidFill>
                  <a:schemeClr val="tx1"/>
                </a:solidFill>
                <a:effectLst/>
                <a:latin typeface="+mn-lt"/>
                <a:ea typeface="+mn-ea"/>
                <a:cs typeface="+mn-cs"/>
              </a:rPr>
              <a:t>NMT</a:t>
            </a:r>
            <a:r>
              <a:rPr lang="zh-CN" altLang="en-US" sz="1200" b="0" i="0" kern="1200" dirty="0">
                <a:solidFill>
                  <a:schemeClr val="tx1"/>
                </a:solidFill>
                <a:effectLst/>
                <a:latin typeface="+mn-lt"/>
                <a:ea typeface="+mn-ea"/>
                <a:cs typeface="+mn-cs"/>
              </a:rPr>
              <a:t>结构那样需要外部</a:t>
            </a:r>
            <a:r>
              <a:rPr lang="en" altLang="zh-CN" sz="1200" b="0" i="0" kern="1200" dirty="0">
                <a:solidFill>
                  <a:schemeClr val="tx1"/>
                </a:solidFill>
                <a:effectLst/>
                <a:latin typeface="+mn-lt"/>
                <a:ea typeface="+mn-ea"/>
                <a:cs typeface="+mn-cs"/>
              </a:rPr>
              <a:t>query(decoder</a:t>
            </a:r>
            <a:r>
              <a:rPr lang="zh-CN" altLang="en-US" sz="1200" b="0" i="0" kern="1200" dirty="0">
                <a:solidFill>
                  <a:schemeClr val="tx1"/>
                </a:solidFill>
                <a:effectLst/>
                <a:latin typeface="+mn-lt"/>
                <a:ea typeface="+mn-ea"/>
                <a:cs typeface="+mn-cs"/>
              </a:rPr>
              <a:t>的隐状态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，所以叫</a:t>
            </a:r>
            <a:r>
              <a:rPr lang="en" altLang="zh-CN" sz="1200" b="0" i="0" kern="1200" dirty="0">
                <a:solidFill>
                  <a:schemeClr val="tx1"/>
                </a:solidFill>
                <a:effectLst/>
                <a:latin typeface="+mn-lt"/>
                <a:ea typeface="+mn-ea"/>
                <a:cs typeface="+mn-cs"/>
              </a:rPr>
              <a:t>self attention</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里面是叫</a:t>
            </a:r>
            <a:r>
              <a:rPr lang="en" altLang="zh-CN" sz="1200" b="0" i="0" kern="1200" dirty="0">
                <a:solidFill>
                  <a:schemeClr val="tx1"/>
                </a:solidFill>
                <a:effectLst/>
                <a:latin typeface="+mn-lt"/>
                <a:ea typeface="+mn-ea"/>
                <a:cs typeface="+mn-cs"/>
              </a:rPr>
              <a:t>self-attention</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里面是叫</a:t>
            </a:r>
            <a:r>
              <a:rPr lang="en" altLang="zh-CN" sz="1200" b="0" i="0" kern="1200" dirty="0">
                <a:solidFill>
                  <a:schemeClr val="tx1"/>
                </a:solidFill>
                <a:effectLst/>
                <a:latin typeface="+mn-lt"/>
                <a:ea typeface="+mn-ea"/>
                <a:cs typeface="+mn-cs"/>
              </a:rPr>
              <a:t>masked self-attention</a:t>
            </a:r>
            <a:r>
              <a:rPr lang="zh-CN" altLang="en-US" sz="1200" b="0" i="0" kern="1200" dirty="0">
                <a:solidFill>
                  <a:schemeClr val="tx1"/>
                </a:solidFill>
                <a:effectLst/>
                <a:latin typeface="+mn-lt"/>
                <a:ea typeface="+mn-ea"/>
                <a:cs typeface="+mn-cs"/>
              </a:rPr>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mask</a:t>
            </a:r>
            <a:r>
              <a:rPr lang="zh-CN" altLang="en-US" sz="1200" b="0" i="0" kern="1200" dirty="0">
                <a:solidFill>
                  <a:schemeClr val="tx1"/>
                </a:solidFill>
                <a:effectLst/>
                <a:latin typeface="+mn-lt"/>
                <a:ea typeface="+mn-ea"/>
                <a:cs typeface="+mn-cs"/>
              </a:rPr>
              <a:t>就是沿着对角线把灰色的区域用</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覆盖掉，不给模型看到未来的信息。</a:t>
            </a:r>
            <a:endParaRPr lang="en"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作为第一个单词，只能有和</a:t>
            </a:r>
            <a:r>
              <a:rPr lang="en"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自己的</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作为第二个单词，有和</a:t>
            </a:r>
            <a:r>
              <a:rPr lang="en" altLang="zh-CN" sz="1200" b="0" i="0" kern="1200" dirty="0" err="1">
                <a:solidFill>
                  <a:schemeClr val="tx1"/>
                </a:solidFill>
                <a:effectLst/>
                <a:latin typeface="+mn-lt"/>
                <a:ea typeface="+mn-ea"/>
                <a:cs typeface="+mn-cs"/>
              </a:rPr>
              <a:t>i</a:t>
            </a:r>
            <a:r>
              <a:rPr lang="en" altLang="zh-CN" sz="1200" b="0" i="0" kern="1200" dirty="0">
                <a:solidFill>
                  <a:schemeClr val="tx1"/>
                </a:solidFill>
                <a:effectLst/>
                <a:latin typeface="+mn-lt"/>
                <a:ea typeface="+mn-ea"/>
                <a:cs typeface="+mn-cs"/>
              </a:rPr>
              <a:t>, have </a:t>
            </a:r>
            <a:r>
              <a:rPr lang="zh-CN" altLang="en-US" sz="1200" b="0" i="0" kern="1200" dirty="0">
                <a:solidFill>
                  <a:schemeClr val="tx1"/>
                </a:solidFill>
                <a:effectLst/>
                <a:latin typeface="+mn-lt"/>
                <a:ea typeface="+mn-ea"/>
                <a:cs typeface="+mn-cs"/>
              </a:rPr>
              <a:t>两个</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作为第三个单词，有和</a:t>
            </a:r>
            <a:r>
              <a:rPr lang="en" altLang="zh-CN" sz="1200" b="0" i="0" kern="1200" dirty="0" err="1">
                <a:solidFill>
                  <a:schemeClr val="tx1"/>
                </a:solidFill>
                <a:effectLst/>
                <a:latin typeface="+mn-lt"/>
                <a:ea typeface="+mn-ea"/>
                <a:cs typeface="+mn-cs"/>
              </a:rPr>
              <a:t>i,have,a</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前面三个单词的</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到了最后一个单词</a:t>
            </a:r>
            <a:r>
              <a:rPr lang="en" altLang="zh-CN" sz="1200" b="0" i="0" kern="1200" dirty="0">
                <a:solidFill>
                  <a:schemeClr val="tx1"/>
                </a:solidFill>
                <a:effectLst/>
                <a:latin typeface="+mn-lt"/>
                <a:ea typeface="+mn-ea"/>
                <a:cs typeface="+mn-cs"/>
              </a:rPr>
              <a:t>dream</a:t>
            </a:r>
            <a:r>
              <a:rPr lang="zh-CN" altLang="en-US" sz="1200" b="0" i="0" kern="1200" dirty="0">
                <a:solidFill>
                  <a:schemeClr val="tx1"/>
                </a:solidFill>
                <a:effectLst/>
                <a:latin typeface="+mn-lt"/>
                <a:ea typeface="+mn-ea"/>
                <a:cs typeface="+mn-cs"/>
              </a:rPr>
              <a:t>的时候，才有对整个句子</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个单词的</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62</a:t>
            </a:fld>
            <a:endParaRPr kumimoji="1" lang="zh-CN" altLang="en-US"/>
          </a:p>
        </p:txBody>
      </p:sp>
    </p:spTree>
    <p:extLst>
      <p:ext uri="{BB962C8B-B14F-4D97-AF65-F5344CB8AC3E}">
        <p14:creationId xmlns:p14="http://schemas.microsoft.com/office/powerpoint/2010/main" val="3712974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多头的意思是假设每个词有多个角度的信息，一次</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操作获得一个角度的信息。如果同时做</a:t>
            </a:r>
            <a:r>
              <a:rPr lang="en"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个</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操作，再将这些</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向量连接起来，那么就会得到更加饱满的信息</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63</a:t>
            </a:fld>
            <a:endParaRPr kumimoji="1" lang="zh-CN" altLang="en-US"/>
          </a:p>
        </p:txBody>
      </p:sp>
    </p:spTree>
    <p:extLst>
      <p:ext uri="{BB962C8B-B14F-4D97-AF65-F5344CB8AC3E}">
        <p14:creationId xmlns:p14="http://schemas.microsoft.com/office/powerpoint/2010/main" val="203789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在三个方面使用</a:t>
            </a:r>
            <a:r>
              <a:rPr kumimoji="1" lang="en-US" altLang="zh-CN" dirty="0"/>
              <a:t>Multi-Head</a:t>
            </a:r>
            <a:r>
              <a:rPr kumimoji="1" lang="zh-CN" altLang="en-US" dirty="0"/>
              <a:t> </a:t>
            </a:r>
            <a:r>
              <a:rPr kumimoji="1" lang="en-US" altLang="zh-CN" dirty="0"/>
              <a:t>Attention</a:t>
            </a: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64</a:t>
            </a:fld>
            <a:endParaRPr kumimoji="1" lang="zh-CN" altLang="en-US"/>
          </a:p>
        </p:txBody>
      </p:sp>
    </p:spTree>
    <p:extLst>
      <p:ext uri="{BB962C8B-B14F-4D97-AF65-F5344CB8AC3E}">
        <p14:creationId xmlns:p14="http://schemas.microsoft.com/office/powerpoint/2010/main" val="133751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BLEU</a:t>
            </a:r>
            <a:r>
              <a:rPr kumimoji="1" lang="zh-CN" altLang="en-US" dirty="0"/>
              <a:t>值的提升原因：</a:t>
            </a:r>
            <a:r>
              <a:rPr kumimoji="1" lang="en-US" altLang="zh-CN" dirty="0"/>
              <a:t>CNNs</a:t>
            </a:r>
            <a:r>
              <a:rPr kumimoji="1" lang="zh-CN" altLang="en-US" dirty="0"/>
              <a:t>和</a:t>
            </a:r>
            <a:r>
              <a:rPr kumimoji="1" lang="en-US" altLang="zh-CN" dirty="0"/>
              <a:t>self-attention</a:t>
            </a:r>
            <a:r>
              <a:rPr kumimoji="1" lang="zh-CN" altLang="en-US" dirty="0"/>
              <a:t>机制可以用比</a:t>
            </a:r>
            <a:r>
              <a:rPr kumimoji="1" lang="en-US" altLang="zh-CN" dirty="0"/>
              <a:t>RNN</a:t>
            </a:r>
            <a:r>
              <a:rPr kumimoji="1" lang="zh-CN" altLang="en-US" dirty="0"/>
              <a:t>更短的路径连接距离很远的单词，因此可以更好的解决长期依赖问题，但这种理论并没有得到证实。</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对比评测：分析特定错误。测试集中有正确的目标句子，也有包含特定错误的目标句子。</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如果模型给正确的目标句子打得分高于给错误的目标句子打得分，则判定为正确的决定。模型的正确率就是在测试集中模型所做的正确的决定的比例。</a:t>
            </a:r>
            <a:endParaRPr kumimoji="1" lang="en-US" altLang="zh-CN"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65</a:t>
            </a:fld>
            <a:endParaRPr kumimoji="1" lang="zh-CN" altLang="en-US"/>
          </a:p>
        </p:txBody>
      </p:sp>
    </p:spTree>
    <p:extLst>
      <p:ext uri="{BB962C8B-B14F-4D97-AF65-F5344CB8AC3E}">
        <p14:creationId xmlns:p14="http://schemas.microsoft.com/office/powerpoint/2010/main" val="3570236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距离为</a:t>
            </a:r>
            <a:r>
              <a:rPr kumimoji="1" lang="en-US" altLang="zh-CN" dirty="0"/>
              <a:t>n</a:t>
            </a:r>
            <a:r>
              <a:rPr kumimoji="1" lang="zh-CN" altLang="en-US" dirty="0"/>
              <a:t>的两个单词</a:t>
            </a:r>
            <a:endParaRPr kumimoji="1" lang="en-US" altLang="zh-CN" dirty="0"/>
          </a:p>
          <a:p>
            <a:r>
              <a:rPr kumimoji="1" lang="en-US" altLang="zh-CN" dirty="0"/>
              <a:t>CNN</a:t>
            </a:r>
            <a:r>
              <a:rPr kumimoji="1" lang="zh-CN" altLang="en-US" dirty="0"/>
              <a:t>差的原因：</a:t>
            </a:r>
            <a:r>
              <a:rPr kumimoji="1" lang="en-US" altLang="zh-CN" dirty="0"/>
              <a:t>CNN</a:t>
            </a:r>
            <a:r>
              <a:rPr kumimoji="1" lang="zh-CN" altLang="en-US" dirty="0"/>
              <a:t>有</a:t>
            </a:r>
            <a:r>
              <a:rPr kumimoji="1" lang="en-US" altLang="zh-CN" dirty="0"/>
              <a:t>scale</a:t>
            </a:r>
            <a:r>
              <a:rPr kumimoji="1" lang="zh-CN" altLang="en-US" dirty="0"/>
              <a:t> </a:t>
            </a:r>
            <a:r>
              <a:rPr kumimoji="1" lang="en-US" altLang="zh-CN" dirty="0"/>
              <a:t>invariance</a:t>
            </a:r>
            <a:r>
              <a:rPr kumimoji="1" lang="zh-CN" altLang="en-US" dirty="0"/>
              <a:t>，而</a:t>
            </a:r>
            <a:r>
              <a:rPr kumimoji="1" lang="en-US" altLang="zh-CN" dirty="0"/>
              <a:t>distance</a:t>
            </a:r>
            <a:r>
              <a:rPr kumimoji="1" lang="zh-CN" altLang="en-US" dirty="0"/>
              <a:t>是变化的，因此更适合</a:t>
            </a:r>
            <a:r>
              <a:rPr kumimoji="1" lang="en-US" altLang="zh-CN" dirty="0"/>
              <a:t>RNN</a:t>
            </a:r>
            <a:r>
              <a:rPr kumimoji="1" lang="zh-CN" altLang="en-US" dirty="0"/>
              <a:t>和</a:t>
            </a:r>
            <a:r>
              <a:rPr kumimoji="1" lang="en-US" altLang="zh-CN" dirty="0"/>
              <a:t>Transformer.</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66</a:t>
            </a:fld>
            <a:endParaRPr kumimoji="1" lang="zh-CN" altLang="en-US"/>
          </a:p>
        </p:txBody>
      </p:sp>
    </p:spTree>
    <p:extLst>
      <p:ext uri="{BB962C8B-B14F-4D97-AF65-F5344CB8AC3E}">
        <p14:creationId xmlns:p14="http://schemas.microsoft.com/office/powerpoint/2010/main" val="2215106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PPL</a:t>
            </a:r>
            <a:r>
              <a:rPr kumimoji="1" lang="zh-CN" altLang="en-US" dirty="0"/>
              <a:t>：模型困惑度，</a:t>
            </a:r>
            <a:r>
              <a:rPr kumimoji="1" lang="en-US" altLang="zh-CN" dirty="0"/>
              <a:t>2014</a:t>
            </a:r>
            <a:r>
              <a:rPr kumimoji="1" lang="zh-CN" altLang="en-US" dirty="0"/>
              <a:t>和</a:t>
            </a:r>
            <a:r>
              <a:rPr kumimoji="1" lang="en-US" altLang="zh-CN" dirty="0"/>
              <a:t>2017</a:t>
            </a:r>
            <a:r>
              <a:rPr kumimoji="1" lang="zh-CN" altLang="en-US" dirty="0"/>
              <a:t>两个数据集上的</a:t>
            </a:r>
            <a:r>
              <a:rPr kumimoji="1" lang="en-US" altLang="zh-CN" dirty="0"/>
              <a:t>BLEU</a:t>
            </a:r>
            <a:r>
              <a:rPr kumimoji="1" lang="zh-CN" altLang="en-US" dirty="0"/>
              <a:t>值，</a:t>
            </a:r>
            <a:r>
              <a:rPr lang="en" altLang="zh-CN" sz="1200" i="0" kern="1200" dirty="0" err="1">
                <a:solidFill>
                  <a:schemeClr val="tx1"/>
                </a:solidFill>
                <a:effectLst/>
                <a:latin typeface="+mn-lt"/>
                <a:ea typeface="+mn-ea"/>
                <a:cs typeface="+mn-cs"/>
              </a:rPr>
              <a:t>ContraWSD</a:t>
            </a:r>
            <a:r>
              <a:rPr lang="zh-CN" altLang="en" sz="1200" i="0" kern="1200" dirty="0">
                <a:solidFill>
                  <a:schemeClr val="tx1"/>
                </a:solidFill>
                <a:effectLst/>
                <a:latin typeface="+mn-lt"/>
                <a:ea typeface="+mn-ea"/>
                <a:cs typeface="+mn-cs"/>
              </a:rPr>
              <a:t>数据集</a:t>
            </a:r>
            <a:r>
              <a:rPr lang="zh-CN" altLang="en-US" sz="1200" i="0" kern="1200" dirty="0">
                <a:solidFill>
                  <a:schemeClr val="tx1"/>
                </a:solidFill>
                <a:effectLst/>
                <a:latin typeface="+mn-lt"/>
                <a:ea typeface="+mn-ea"/>
                <a:cs typeface="+mn-cs"/>
              </a:rPr>
              <a:t>上的正确率，</a:t>
            </a:r>
            <a:r>
              <a:rPr lang="en-US" altLang="zh-CN" sz="1200" i="0" kern="1200" dirty="0">
                <a:solidFill>
                  <a:schemeClr val="tx1"/>
                </a:solidFill>
                <a:effectLst/>
                <a:latin typeface="+mn-lt"/>
                <a:ea typeface="+mn-ea"/>
                <a:cs typeface="+mn-cs"/>
              </a:rPr>
              <a:t>uedin-wmt17</a:t>
            </a:r>
            <a:r>
              <a:rPr lang="zh-CN" altLang="en-US" sz="1200" i="0" kern="1200" dirty="0">
                <a:solidFill>
                  <a:schemeClr val="tx1"/>
                </a:solidFill>
                <a:effectLst/>
                <a:latin typeface="+mn-lt"/>
                <a:ea typeface="+mn-ea"/>
                <a:cs typeface="+mn-cs"/>
              </a:rPr>
              <a:t>是另一个基于双向</a:t>
            </a:r>
            <a:r>
              <a:rPr lang="en-US" altLang="zh-CN" sz="1200" i="0" kern="1200" dirty="0">
                <a:solidFill>
                  <a:schemeClr val="tx1"/>
                </a:solidFill>
                <a:effectLst/>
                <a:latin typeface="+mn-lt"/>
                <a:ea typeface="+mn-ea"/>
                <a:cs typeface="+mn-cs"/>
              </a:rPr>
              <a:t>RNN</a:t>
            </a:r>
            <a:r>
              <a:rPr lang="zh-CN" altLang="en-US" sz="1200" i="0" kern="1200" dirty="0">
                <a:solidFill>
                  <a:schemeClr val="tx1"/>
                </a:solidFill>
                <a:effectLst/>
                <a:latin typeface="+mn-lt"/>
                <a:ea typeface="+mn-ea"/>
                <a:cs typeface="+mn-cs"/>
              </a:rPr>
              <a:t>的模型，</a:t>
            </a:r>
            <a:r>
              <a:rPr lang="en-US" altLang="zh-CN" sz="1200" i="0" kern="1200" dirty="0" err="1">
                <a:solidFill>
                  <a:schemeClr val="tx1"/>
                </a:solidFill>
                <a:effectLst/>
                <a:latin typeface="+mn-lt"/>
                <a:ea typeface="+mn-ea"/>
                <a:cs typeface="+mn-cs"/>
              </a:rPr>
              <a:t>TransRNN</a:t>
            </a:r>
            <a:r>
              <a:rPr lang="zh-CN" altLang="en-US" sz="1200" i="0" kern="1200" dirty="0">
                <a:solidFill>
                  <a:schemeClr val="tx1"/>
                </a:solidFill>
                <a:effectLst/>
                <a:latin typeface="+mn-lt"/>
                <a:ea typeface="+mn-ea"/>
                <a:cs typeface="+mn-cs"/>
              </a:rPr>
              <a:t>是用</a:t>
            </a:r>
            <a:r>
              <a:rPr lang="en-US" altLang="zh-CN" sz="1200" i="0" kern="1200" dirty="0">
                <a:solidFill>
                  <a:schemeClr val="tx1"/>
                </a:solidFill>
                <a:effectLst/>
                <a:latin typeface="+mn-lt"/>
                <a:ea typeface="+mn-ea"/>
                <a:cs typeface="+mn-cs"/>
              </a:rPr>
              <a:t>Transformer</a:t>
            </a:r>
            <a:r>
              <a:rPr lang="zh-CN" altLang="en-US" sz="1200" i="0" kern="1200" dirty="0">
                <a:solidFill>
                  <a:schemeClr val="tx1"/>
                </a:solidFill>
                <a:effectLst/>
                <a:latin typeface="+mn-lt"/>
                <a:ea typeface="+mn-ea"/>
                <a:cs typeface="+mn-cs"/>
              </a:rPr>
              <a:t>编码，用</a:t>
            </a:r>
            <a:r>
              <a:rPr lang="en-US" altLang="zh-CN" sz="1200" i="0" kern="1200" dirty="0">
                <a:solidFill>
                  <a:schemeClr val="tx1"/>
                </a:solidFill>
                <a:effectLst/>
                <a:latin typeface="+mn-lt"/>
                <a:ea typeface="+mn-ea"/>
                <a:cs typeface="+mn-cs"/>
              </a:rPr>
              <a:t>RNN</a:t>
            </a:r>
            <a:r>
              <a:rPr lang="zh-CN" altLang="en-US" sz="1200" i="0" kern="1200" dirty="0">
                <a:solidFill>
                  <a:schemeClr val="tx1"/>
                </a:solidFill>
                <a:effectLst/>
                <a:latin typeface="+mn-lt"/>
                <a:ea typeface="+mn-ea"/>
                <a:cs typeface="+mn-cs"/>
              </a:rPr>
              <a:t>解吗的混合模型。</a:t>
            </a:r>
            <a:endParaRPr lang="en" altLang="zh-CN" i="0"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67</a:t>
            </a:fld>
            <a:endParaRPr kumimoji="1" lang="zh-CN" altLang="en-US"/>
          </a:p>
        </p:txBody>
      </p:sp>
    </p:spTree>
    <p:extLst>
      <p:ext uri="{BB962C8B-B14F-4D97-AF65-F5344CB8AC3E}">
        <p14:creationId xmlns:p14="http://schemas.microsoft.com/office/powerpoint/2010/main" val="2121720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68</a:t>
            </a:fld>
            <a:endParaRPr kumimoji="1" lang="zh-CN" altLang="en-US"/>
          </a:p>
        </p:txBody>
      </p:sp>
    </p:spTree>
    <p:extLst>
      <p:ext uri="{BB962C8B-B14F-4D97-AF65-F5344CB8AC3E}">
        <p14:creationId xmlns:p14="http://schemas.microsoft.com/office/powerpoint/2010/main" val="3615086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观察到的源语句（红色实心圆）开始，使用当前的源语句→目标语句模型进行翻译（红色虚线箭头），从而产生可能不正确的翻译（空心圆附近的蓝色十字）。从这次（反向）翻译开始，我们使用目标语句→源语句模型（蓝色连续箭头）来重建初始语言中的句子。重建结果与初始语句的差异为训练目标语句→源语句模型参数提供了误差信号。在相反的方向上应用相同的步骤来训练源语句→目标语句模型。</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70</a:t>
            </a:fld>
            <a:endParaRPr kumimoji="1" lang="zh-CN" altLang="en-US"/>
          </a:p>
        </p:txBody>
      </p:sp>
    </p:spTree>
    <p:extLst>
      <p:ext uri="{BB962C8B-B14F-4D97-AF65-F5344CB8AC3E}">
        <p14:creationId xmlns:p14="http://schemas.microsoft.com/office/powerpoint/2010/main" val="1690342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PBSMT+NMT</a:t>
            </a:r>
            <a:r>
              <a:rPr kumimoji="1" lang="zh-CN" altLang="en-US" dirty="0"/>
              <a:t>：将无监督</a:t>
            </a:r>
            <a:r>
              <a:rPr kumimoji="1" lang="en-US" altLang="zh-CN" dirty="0"/>
              <a:t>PBSMT</a:t>
            </a:r>
            <a:r>
              <a:rPr kumimoji="1" lang="zh-CN" altLang="en-US" dirty="0"/>
              <a:t>系统产生的数据加入到</a:t>
            </a:r>
            <a:r>
              <a:rPr kumimoji="1" lang="en-US" altLang="zh-CN" dirty="0"/>
              <a:t>NMT</a:t>
            </a:r>
            <a:r>
              <a:rPr kumimoji="1" lang="zh-CN" altLang="en-US" dirty="0"/>
              <a:t>模型的回译数据中。</a:t>
            </a:r>
            <a:endParaRPr kumimoji="1" lang="en-US" altLang="zh-CN" dirty="0"/>
          </a:p>
          <a:p>
            <a:r>
              <a:rPr kumimoji="1" lang="en-US" altLang="zh-CN" dirty="0"/>
              <a:t>NMT+PBSMT</a:t>
            </a:r>
            <a:r>
              <a:rPr kumimoji="1" lang="zh-CN" altLang="en-US" dirty="0"/>
              <a:t>：将无监督</a:t>
            </a:r>
            <a:r>
              <a:rPr kumimoji="1" lang="en-US" altLang="zh-CN" dirty="0"/>
              <a:t>NMT</a:t>
            </a:r>
            <a:r>
              <a:rPr kumimoji="1" lang="zh-CN" altLang="en-US" dirty="0"/>
              <a:t>系统产生的数据加入到</a:t>
            </a:r>
            <a:r>
              <a:rPr kumimoji="1" lang="en-US" altLang="zh-CN" dirty="0"/>
              <a:t>PBSMT</a:t>
            </a:r>
            <a:r>
              <a:rPr kumimoji="1" lang="zh-CN" altLang="en-US" dirty="0"/>
              <a:t>模型的回译数据中。</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72</a:t>
            </a:fld>
            <a:endParaRPr kumimoji="1" lang="zh-CN" altLang="en-US"/>
          </a:p>
        </p:txBody>
      </p:sp>
    </p:spTree>
    <p:extLst>
      <p:ext uri="{BB962C8B-B14F-4D97-AF65-F5344CB8AC3E}">
        <p14:creationId xmlns:p14="http://schemas.microsoft.com/office/powerpoint/2010/main" val="279782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9</a:t>
            </a:fld>
            <a:endParaRPr kumimoji="1" lang="zh-CN" altLang="en-US"/>
          </a:p>
        </p:txBody>
      </p:sp>
    </p:spTree>
    <p:extLst>
      <p:ext uri="{BB962C8B-B14F-4D97-AF65-F5344CB8AC3E}">
        <p14:creationId xmlns:p14="http://schemas.microsoft.com/office/powerpoint/2010/main" val="94488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11</a:t>
            </a:fld>
            <a:endParaRPr kumimoji="1" lang="zh-CN" altLang="en-US"/>
          </a:p>
        </p:txBody>
      </p:sp>
    </p:spTree>
    <p:extLst>
      <p:ext uri="{BB962C8B-B14F-4D97-AF65-F5344CB8AC3E}">
        <p14:creationId xmlns:p14="http://schemas.microsoft.com/office/powerpoint/2010/main" val="156407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P(S|T)</a:t>
            </a:r>
            <a:r>
              <a:rPr kumimoji="1" lang="zh-CN" altLang="en-US" dirty="0"/>
              <a:t>只考虑了</a:t>
            </a:r>
            <a:r>
              <a:rPr kumimoji="1" lang="zh-CN" altLang="en-US" sz="1200" dirty="0"/>
              <a:t>源语言与目标语言之间的词汇对应关系，相当于一袋子的目标语言单词去对应一袋子的源语言单词，没有考虑目标语言是否是一个好的表达。</a:t>
            </a:r>
            <a:endParaRPr kumimoji="1" lang="en-US" altLang="zh-CN" sz="1200" dirty="0"/>
          </a:p>
          <a:p>
            <a:r>
              <a:rPr kumimoji="1" lang="zh-CN" altLang="en-US" sz="1200" dirty="0"/>
              <a:t>而</a:t>
            </a:r>
            <a:r>
              <a:rPr kumimoji="1" lang="en-US" altLang="zh-CN" sz="1200" dirty="0"/>
              <a:t>P(T)</a:t>
            </a:r>
            <a:r>
              <a:rPr kumimoji="1" lang="zh-CN" altLang="en-US" sz="1200" dirty="0"/>
              <a:t>单纯负责目标语言的语法规范性，与源语言无关。</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12</a:t>
            </a:fld>
            <a:endParaRPr kumimoji="1" lang="zh-CN" altLang="en-US"/>
          </a:p>
        </p:txBody>
      </p:sp>
    </p:spTree>
    <p:extLst>
      <p:ext uri="{BB962C8B-B14F-4D97-AF65-F5344CB8AC3E}">
        <p14:creationId xmlns:p14="http://schemas.microsoft.com/office/powerpoint/2010/main" val="177830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15</a:t>
            </a:fld>
            <a:endParaRPr kumimoji="1" lang="zh-CN" altLang="en-US"/>
          </a:p>
        </p:txBody>
      </p:sp>
    </p:spTree>
    <p:extLst>
      <p:ext uri="{BB962C8B-B14F-4D97-AF65-F5344CB8AC3E}">
        <p14:creationId xmlns:p14="http://schemas.microsoft.com/office/powerpoint/2010/main" val="246437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，根据均匀分布原则从</a:t>
                </a:r>
                <a:r>
                  <a:rPr kumimoji="1" lang="en-US" altLang="zh-CN" dirty="0"/>
                  <a:t>0,1,…,l</a:t>
                </a:r>
                <a:r>
                  <a:rPr kumimoji="1" lang="zh-CN" altLang="en-US" dirty="0"/>
                  <a:t>中选择一个值给</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 </m:t>
                    </m:r>
                  </m:oMath>
                </a14:m>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𝑒</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oMath>
                </a14:m>
                <a:r>
                  <a:rPr kumimoji="1" lang="zh-CN" altLang="en-US" dirty="0"/>
                  <a:t>选择一个法语单词</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oMath>
                </a14:m>
                <a:r>
                  <a:rPr kumimoji="1" lang="zh-CN" altLang="en-US" dirty="0"/>
                  <a:t>。</a:t>
                </a:r>
                <a:endParaRPr kumimoji="1" lang="en-US" altLang="zh-CN" dirty="0"/>
              </a:p>
            </p:txBody>
          </p:sp>
        </mc:Choice>
        <mc:Fallback xmlns="">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，根据均匀分布原则从</a:t>
                </a:r>
                <a:r>
                  <a:rPr kumimoji="1" lang="en-US" altLang="zh-CN" dirty="0"/>
                  <a:t>0,1,…,l</a:t>
                </a:r>
                <a:r>
                  <a:rPr kumimoji="1" lang="zh-CN" altLang="en-US" dirty="0"/>
                  <a:t>中选择一个值给</a:t>
                </a:r>
                <a:r>
                  <a:rPr kumimoji="1" lang="en-US" altLang="zh-CN" i="0">
                    <a:latin typeface="Cambria Math" panose="02040503050406030204" pitchFamily="18" charset="0"/>
                    <a:ea typeface="Cambria Math" panose="02040503050406030204" pitchFamily="18" charset="0"/>
                  </a:rPr>
                  <a:t>𝑎_𝑗  </a:t>
                </a:r>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r>
                  <a:rPr kumimoji="1" lang="en-US" altLang="zh-CN" i="0">
                    <a:latin typeface="Cambria Math" panose="02040503050406030204" pitchFamily="18" charset="0"/>
                    <a:ea typeface="Cambria Math" panose="02040503050406030204" pitchFamily="18" charset="0"/>
                  </a:rPr>
                  <a:t>𝑝(</a:t>
                </a:r>
                <a:r>
                  <a:rPr kumimoji="1" lang="en-US" altLang="zh-CN" b="0" i="0">
                    <a:latin typeface="Cambria Math" panose="02040503050406030204" pitchFamily="18" charset="0"/>
                    <a:ea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𝑗 |</a:t>
                </a:r>
                <a:r>
                  <a:rPr kumimoji="1" lang="en-US" altLang="zh-CN" b="0" i="0">
                    <a:latin typeface="Cambria Math" panose="02040503050406030204" pitchFamily="18" charset="0"/>
                    <a:ea typeface="Cambria Math" panose="02040503050406030204" pitchFamily="18" charset="0"/>
                  </a:rPr>
                  <a:t>𝑒_(</a:t>
                </a:r>
                <a:r>
                  <a:rPr kumimoji="1" lang="en-US" altLang="zh-CN" i="0">
                    <a:latin typeface="Cambria Math" panose="02040503050406030204" pitchFamily="18" charset="0"/>
                    <a:ea typeface="Cambria Math" panose="02040503050406030204" pitchFamily="18" charset="0"/>
                  </a:rPr>
                  <a:t>𝑎_𝑗 ))</a:t>
                </a:r>
                <a:r>
                  <a:rPr kumimoji="1" lang="zh-CN" altLang="en-US" dirty="0"/>
                  <a:t>选择一个法语单词</a:t>
                </a:r>
                <a:r>
                  <a:rPr kumimoji="1" lang="en-US" altLang="zh-CN" i="0">
                    <a:latin typeface="Cambria Math" panose="02040503050406030204" pitchFamily="18" charset="0"/>
                    <a:ea typeface="Cambria Math" panose="02040503050406030204" pitchFamily="18" charset="0"/>
                  </a:rPr>
                  <a:t>𝑓_𝑗</a:t>
                </a:r>
                <a:r>
                  <a:rPr kumimoji="1" lang="zh-CN" altLang="en-US" dirty="0"/>
                  <a:t>。</a:t>
                </a:r>
                <a:endParaRPr kumimoji="1" lang="en-US" altLang="zh-CN" dirty="0"/>
              </a:p>
            </p:txBody>
          </p:sp>
        </mc:Fallback>
      </mc:AlternateContent>
      <p:sp>
        <p:nvSpPr>
          <p:cNvPr id="4" name="灯片编号占位符 3"/>
          <p:cNvSpPr>
            <a:spLocks noGrp="1"/>
          </p:cNvSpPr>
          <p:nvPr>
            <p:ph type="sldNum" sz="quarter" idx="5"/>
          </p:nvPr>
        </p:nvSpPr>
        <p:spPr/>
        <p:txBody>
          <a:bodyPr/>
          <a:lstStyle/>
          <a:p>
            <a:fld id="{57C87E0D-F35D-EB48-9701-718B1C32778E}" type="slidenum">
              <a:rPr kumimoji="1" lang="zh-CN" altLang="en-US" smtClean="0"/>
              <a:t>17</a:t>
            </a:fld>
            <a:endParaRPr kumimoji="1" lang="zh-CN" altLang="en-US"/>
          </a:p>
        </p:txBody>
      </p:sp>
    </p:spTree>
    <p:extLst>
      <p:ext uri="{BB962C8B-B14F-4D97-AF65-F5344CB8AC3E}">
        <p14:creationId xmlns:p14="http://schemas.microsoft.com/office/powerpoint/2010/main" val="3041195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9/26/18</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8348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237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1505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443256" y="141071"/>
            <a:ext cx="9520158" cy="727609"/>
          </a:xfrm>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1443256" y="1181342"/>
            <a:ext cx="9520158" cy="3450613"/>
          </a:xfrm>
        </p:spPr>
        <p:txBody>
          <a:bodyPr anchor="t"/>
          <a:lstStyle>
            <a:lvl1pPr>
              <a:lnSpc>
                <a:spcPct val="100000"/>
              </a:lnSpc>
              <a:defRPr sz="2400"/>
            </a:lvl1pPr>
            <a:lvl2pPr marL="457200" indent="0">
              <a:buNone/>
              <a:defRPr sz="2000"/>
            </a:lvl2pPr>
          </a:lstStyle>
          <a:p>
            <a:pPr lvl="0"/>
            <a:r>
              <a:rPr lang="zh-CN" altLang="en-US" dirty="0"/>
              <a:t>编辑母版文本样式</a:t>
            </a:r>
            <a:endParaRPr lang="en-US" altLang="zh-CN" dirty="0"/>
          </a:p>
          <a:p>
            <a:pPr lvl="1"/>
            <a:r>
              <a:rPr lang="zh-CN" altLang="en-US" dirty="0"/>
              <a:t>编辑</a:t>
            </a:r>
            <a:endParaRPr lang="en-US" altLang="zh-CN" dirty="0"/>
          </a:p>
          <a:p>
            <a:pPr lvl="0"/>
            <a:r>
              <a:rPr lang="zh-CN" altLang="en-US" dirty="0"/>
              <a:t>编辑母版文本样式</a:t>
            </a:r>
            <a:endParaRPr lang="en-US" altLang="zh-CN" dirty="0"/>
          </a:p>
          <a:p>
            <a:pPr lvl="1"/>
            <a:r>
              <a:rPr lang="zh-CN" altLang="en-US" dirty="0"/>
              <a:t>编辑</a:t>
            </a:r>
            <a:endParaRPr lang="en-US" altLang="zh-CN" dirty="0"/>
          </a:p>
        </p:txBody>
      </p:sp>
      <p:cxnSp>
        <p:nvCxnSpPr>
          <p:cNvPr id="8" name="Straight Connector 7"/>
          <p:cNvCxnSpPr>
            <a:cxnSpLocks/>
          </p:cNvCxnSpPr>
          <p:nvPr/>
        </p:nvCxnSpPr>
        <p:spPr>
          <a:xfrm>
            <a:off x="1177377" y="153009"/>
            <a:ext cx="0" cy="727101"/>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92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434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534695" y="2824269"/>
            <a:ext cx="4608576" cy="2644457"/>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454792" y="2821491"/>
            <a:ext cx="4608576" cy="263737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270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82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354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51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48A87A34-81AB-432B-8DAE-1953F412C126}" type="datetimeFigureOut">
              <a:rPr lang="en-US" smtClean="0"/>
              <a:pPr/>
              <a:t>9/26/18</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5225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9/26/18</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7089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3E799-869F-FD47-9DCE-55B449629E5F}"/>
              </a:ext>
            </a:extLst>
          </p:cNvPr>
          <p:cNvSpPr>
            <a:spLocks noGrp="1"/>
          </p:cNvSpPr>
          <p:nvPr>
            <p:ph type="ctrTitle"/>
          </p:nvPr>
        </p:nvSpPr>
        <p:spPr/>
        <p:txBody>
          <a:bodyPr/>
          <a:lstStyle/>
          <a:p>
            <a:r>
              <a:rPr kumimoji="1" lang="zh-CN" altLang="en-US" dirty="0"/>
              <a:t>机器翻译</a:t>
            </a:r>
          </a:p>
        </p:txBody>
      </p:sp>
      <p:sp>
        <p:nvSpPr>
          <p:cNvPr id="3" name="副标题 2">
            <a:extLst>
              <a:ext uri="{FF2B5EF4-FFF2-40B4-BE49-F238E27FC236}">
                <a16:creationId xmlns:a16="http://schemas.microsoft.com/office/drawing/2014/main" id="{4B9A9F89-4D69-6D4B-9B34-49E279902D01}"/>
              </a:ext>
            </a:extLst>
          </p:cNvPr>
          <p:cNvSpPr>
            <a:spLocks noGrp="1"/>
          </p:cNvSpPr>
          <p:nvPr>
            <p:ph type="subTitle" idx="1"/>
          </p:nvPr>
        </p:nvSpPr>
        <p:spPr/>
        <p:txBody>
          <a:bodyPr/>
          <a:lstStyle/>
          <a:p>
            <a:r>
              <a:rPr kumimoji="1" lang="zh-CN" altLang="en-US" dirty="0"/>
              <a:t>王素</a:t>
            </a:r>
          </a:p>
        </p:txBody>
      </p:sp>
    </p:spTree>
    <p:extLst>
      <p:ext uri="{BB962C8B-B14F-4D97-AF65-F5344CB8AC3E}">
        <p14:creationId xmlns:p14="http://schemas.microsoft.com/office/powerpoint/2010/main" val="206074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9C060-431F-B342-8A51-E21C848207DF}"/>
              </a:ext>
            </a:extLst>
          </p:cNvPr>
          <p:cNvSpPr>
            <a:spLocks noGrp="1"/>
          </p:cNvSpPr>
          <p:nvPr>
            <p:ph type="title"/>
          </p:nvPr>
        </p:nvSpPr>
        <p:spPr/>
        <p:txBody>
          <a:bodyPr/>
          <a:lstStyle/>
          <a:p>
            <a:r>
              <a:rPr kumimoji="1" lang="zh-CN" altLang="en-US" dirty="0"/>
              <a:t>基于实例的机器翻译（</a:t>
            </a:r>
            <a:r>
              <a:rPr kumimoji="1" lang="en-US" altLang="zh-CN" dirty="0"/>
              <a:t>EBMT</a:t>
            </a:r>
            <a:r>
              <a:rPr kumimoji="1" lang="zh-CN" altLang="en-US" dirty="0"/>
              <a:t>）</a:t>
            </a:r>
          </a:p>
        </p:txBody>
      </p:sp>
      <p:sp>
        <p:nvSpPr>
          <p:cNvPr id="3" name="内容占位符 2">
            <a:extLst>
              <a:ext uri="{FF2B5EF4-FFF2-40B4-BE49-F238E27FC236}">
                <a16:creationId xmlns:a16="http://schemas.microsoft.com/office/drawing/2014/main" id="{A94DD8F9-0EF7-F640-918E-85514F738EF9}"/>
              </a:ext>
            </a:extLst>
          </p:cNvPr>
          <p:cNvSpPr>
            <a:spLocks noGrp="1"/>
          </p:cNvSpPr>
          <p:nvPr>
            <p:ph idx="1"/>
          </p:nvPr>
        </p:nvSpPr>
        <p:spPr>
          <a:xfrm>
            <a:off x="1443256" y="1181343"/>
            <a:ext cx="9520158" cy="1002300"/>
          </a:xfrm>
        </p:spPr>
        <p:txBody>
          <a:bodyPr/>
          <a:lstStyle/>
          <a:p>
            <a:pPr lvl="1"/>
            <a:r>
              <a:rPr lang="zh-CN" altLang="zh-CN" dirty="0"/>
              <a:t>输入语句→与实例相似度比较→翻译结果，找出两个句子的不同之处，然后翻译有差异的单词，但不破坏句子的结构。</a:t>
            </a:r>
          </a:p>
          <a:p>
            <a:pPr lvl="1"/>
            <a:endParaRPr kumimoji="1" lang="zh-CN" altLang="en-US" dirty="0"/>
          </a:p>
        </p:txBody>
      </p:sp>
      <p:pic>
        <p:nvPicPr>
          <p:cNvPr id="4" name="图片 3">
            <a:extLst>
              <a:ext uri="{FF2B5EF4-FFF2-40B4-BE49-F238E27FC236}">
                <a16:creationId xmlns:a16="http://schemas.microsoft.com/office/drawing/2014/main" id="{948A0183-E9A5-604E-80D1-6DB8716C3AB5}"/>
              </a:ext>
            </a:extLst>
          </p:cNvPr>
          <p:cNvPicPr/>
          <p:nvPr/>
        </p:nvPicPr>
        <p:blipFill>
          <a:blip r:embed="rId2"/>
          <a:stretch>
            <a:fillRect/>
          </a:stretch>
        </p:blipFill>
        <p:spPr>
          <a:xfrm>
            <a:off x="2149950" y="2183643"/>
            <a:ext cx="8106770" cy="2206801"/>
          </a:xfrm>
          <a:prstGeom prst="rect">
            <a:avLst/>
          </a:prstGeom>
        </p:spPr>
      </p:pic>
      <p:sp>
        <p:nvSpPr>
          <p:cNvPr id="5" name="文本框 4">
            <a:extLst>
              <a:ext uri="{FF2B5EF4-FFF2-40B4-BE49-F238E27FC236}">
                <a16:creationId xmlns:a16="http://schemas.microsoft.com/office/drawing/2014/main" id="{1F100457-71DF-7846-849F-E6B699F915E6}"/>
              </a:ext>
            </a:extLst>
          </p:cNvPr>
          <p:cNvSpPr txBox="1"/>
          <p:nvPr/>
        </p:nvSpPr>
        <p:spPr>
          <a:xfrm>
            <a:off x="1443256" y="4577136"/>
            <a:ext cx="10348410" cy="1631216"/>
          </a:xfrm>
          <a:prstGeom prst="rect">
            <a:avLst/>
          </a:prstGeom>
          <a:noFill/>
        </p:spPr>
        <p:txBody>
          <a:bodyPr wrap="square" rtlCol="0">
            <a:spAutoFit/>
          </a:bodyPr>
          <a:lstStyle/>
          <a:p>
            <a:r>
              <a:rPr lang="zh-CN" altLang="zh-CN" sz="2000" dirty="0"/>
              <a:t>优点：不要求源语言句子必须符合语法规定，翻译机制一般不需要对源语言句子做深入分析。</a:t>
            </a:r>
          </a:p>
          <a:p>
            <a:r>
              <a:rPr lang="zh-CN" altLang="en-US" sz="2000" dirty="0"/>
              <a:t>缺</a:t>
            </a:r>
            <a:r>
              <a:rPr lang="zh-CN" altLang="zh-CN" sz="2000" dirty="0"/>
              <a:t>点：两个不同的句子之间的相似性难以把握，尤其在口语中，句子结构一般比较松散，成分冗余和成分省略都较严重，这更增加了分析句子与实例句子的比较难度。另外，系统往往难以处理实例库中没有记录的陌生的语言现象，而且当实例库达到一定规模时，其实例检索的效率较低。</a:t>
            </a:r>
          </a:p>
        </p:txBody>
      </p:sp>
    </p:spTree>
    <p:extLst>
      <p:ext uri="{BB962C8B-B14F-4D97-AF65-F5344CB8AC3E}">
        <p14:creationId xmlns:p14="http://schemas.microsoft.com/office/powerpoint/2010/main" val="6324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65C5B-1E8F-2C48-9948-B9A39947C0D6}"/>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D5B9558A-FA8A-B14F-9818-D0A5E89CAC49}"/>
              </a:ext>
            </a:extLst>
          </p:cNvPr>
          <p:cNvSpPr>
            <a:spLocks noGrp="1"/>
          </p:cNvSpPr>
          <p:nvPr>
            <p:ph idx="1"/>
          </p:nvPr>
        </p:nvSpPr>
        <p:spPr>
          <a:xfrm>
            <a:off x="1443256" y="2299662"/>
            <a:ext cx="9520158" cy="1029595"/>
          </a:xfrm>
        </p:spPr>
        <p:txBody>
          <a:bodyPr/>
          <a:lstStyle/>
          <a:p>
            <a:r>
              <a:rPr kumimoji="1" lang="zh-CN" altLang="en-US" dirty="0"/>
              <a:t>基本原理</a:t>
            </a:r>
            <a:endParaRPr kumimoji="1" lang="en-US" altLang="zh-CN" dirty="0"/>
          </a:p>
          <a:p>
            <a:pPr lvl="1"/>
            <a:r>
              <a:rPr kumimoji="1" lang="zh-CN" altLang="en-US" dirty="0"/>
              <a:t>噪声信道模型：翻译问题实际上就是如何根据观察到的</a:t>
            </a:r>
            <a:r>
              <a:rPr kumimoji="1" lang="en-US" altLang="zh-CN" dirty="0"/>
              <a:t>S</a:t>
            </a:r>
            <a:r>
              <a:rPr kumimoji="1" lang="zh-CN" altLang="en-US" dirty="0"/>
              <a:t>，恢复最为可能的</a:t>
            </a:r>
            <a:r>
              <a:rPr kumimoji="1" lang="en-US" altLang="zh-CN" dirty="0"/>
              <a:t>T</a:t>
            </a:r>
            <a:r>
              <a:rPr kumimoji="1" lang="zh-CN" altLang="en-US" dirty="0"/>
              <a:t>。</a:t>
            </a:r>
            <a:endParaRPr kumimoji="1" lang="en-US" altLang="zh-CN" dirty="0"/>
          </a:p>
        </p:txBody>
      </p:sp>
      <p:pic>
        <p:nvPicPr>
          <p:cNvPr id="4" name="图片 3">
            <a:extLst>
              <a:ext uri="{FF2B5EF4-FFF2-40B4-BE49-F238E27FC236}">
                <a16:creationId xmlns:a16="http://schemas.microsoft.com/office/drawing/2014/main" id="{925BADD1-E36C-AA4B-805B-57A68A540CCC}"/>
              </a:ext>
            </a:extLst>
          </p:cNvPr>
          <p:cNvPicPr>
            <a:picLocks noChangeAspect="1"/>
          </p:cNvPicPr>
          <p:nvPr/>
        </p:nvPicPr>
        <p:blipFill>
          <a:blip r:embed="rId3"/>
          <a:stretch>
            <a:fillRect/>
          </a:stretch>
        </p:blipFill>
        <p:spPr>
          <a:xfrm>
            <a:off x="4193654" y="3266393"/>
            <a:ext cx="3258023" cy="65659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0CE17E-FE9B-8044-A37D-A37260CCC67D}"/>
                  </a:ext>
                </a:extLst>
              </p:cNvPr>
              <p:cNvSpPr txBox="1"/>
              <p:nvPr/>
            </p:nvSpPr>
            <p:spPr>
              <a:xfrm>
                <a:off x="1443256" y="3985376"/>
                <a:ext cx="7970293" cy="1622367"/>
              </a:xfrm>
              <a:prstGeom prst="rect">
                <a:avLst/>
              </a:prstGeom>
              <a:noFill/>
            </p:spPr>
            <p:txBody>
              <a:bodyPr wrap="square" rtlCol="0">
                <a:spAutoFit/>
              </a:bodyPr>
              <a:lstStyle/>
              <a:p>
                <a:pPr lvl="1"/>
                <a:r>
                  <a:rPr kumimoji="1" lang="zh-CN" altLang="en-US" sz="2000" dirty="0"/>
                  <a:t>源语言句子：</a:t>
                </a:r>
                <a:r>
                  <a:rPr kumimoji="1" lang="en-US" altLang="zh-CN" sz="2000" dirty="0"/>
                  <a:t>S</a:t>
                </a:r>
                <a:r>
                  <a:rPr kumimoji="1" lang="zh-CN" altLang="en-US" sz="2000" dirty="0"/>
                  <a:t> </a:t>
                </a:r>
                <a:r>
                  <a:rPr kumimoji="1" lang="en-US" altLang="zh-CN" sz="2000" dirty="0"/>
                  <a:t>=</a:t>
                </a:r>
                <a:r>
                  <a:rPr kumimoji="1" lang="zh-CN" altLang="en-US" sz="2000" dirty="0"/>
                  <a:t> </a:t>
                </a:r>
                <a:r>
                  <a:rPr kumimoji="1" lang="en-US" altLang="zh-CN" sz="2000" dirty="0"/>
                  <a:t>s</a:t>
                </a:r>
                <a:r>
                  <a:rPr kumimoji="1" lang="en-US" altLang="zh-CN" sz="2000" baseline="-25000" dirty="0"/>
                  <a:t>1</a:t>
                </a:r>
                <a:r>
                  <a:rPr kumimoji="1" lang="en-US" altLang="zh-CN" sz="2000" dirty="0"/>
                  <a:t>s</a:t>
                </a:r>
                <a:r>
                  <a:rPr kumimoji="1" lang="en-US" altLang="zh-CN" sz="2000" baseline="-25000" dirty="0"/>
                  <a:t>2</a:t>
                </a:r>
                <a:r>
                  <a:rPr kumimoji="1" lang="zh-CN" altLang="en-US" sz="2000" baseline="-25000" dirty="0"/>
                  <a:t> </a:t>
                </a:r>
                <a:r>
                  <a:rPr kumimoji="1" lang="en-US" altLang="zh-CN" sz="2000" dirty="0"/>
                  <a:t>…</a:t>
                </a:r>
                <a:r>
                  <a:rPr kumimoji="1" lang="zh-CN" altLang="en-US" sz="2000" dirty="0"/>
                  <a:t> </a:t>
                </a:r>
                <a:r>
                  <a:rPr kumimoji="1" lang="en-US" altLang="zh-CN" sz="2000" dirty="0" err="1"/>
                  <a:t>s</a:t>
                </a:r>
                <a:r>
                  <a:rPr kumimoji="1" lang="en-US" altLang="zh-CN" sz="2000" baseline="-25000" dirty="0" err="1"/>
                  <a:t>m</a:t>
                </a:r>
                <a:r>
                  <a:rPr kumimoji="1" lang="zh-CN" altLang="en-US" sz="2000" dirty="0"/>
                  <a:t>，目标语言句子：</a:t>
                </a:r>
                <a:r>
                  <a:rPr kumimoji="1" lang="en-US" altLang="zh-CN" sz="2000" dirty="0"/>
                  <a:t>T</a:t>
                </a:r>
                <a:r>
                  <a:rPr kumimoji="1" lang="zh-CN" altLang="en-US" sz="2000" dirty="0"/>
                  <a:t> </a:t>
                </a:r>
                <a:r>
                  <a:rPr kumimoji="1" lang="en-US" altLang="zh-CN" sz="2000" dirty="0"/>
                  <a:t>=</a:t>
                </a:r>
                <a:r>
                  <a:rPr kumimoji="1" lang="zh-CN" altLang="en-US" sz="2000" dirty="0"/>
                  <a:t> </a:t>
                </a:r>
                <a:r>
                  <a:rPr kumimoji="1" lang="en-US" altLang="zh-CN" sz="2000" dirty="0"/>
                  <a:t>t</a:t>
                </a:r>
                <a:r>
                  <a:rPr kumimoji="1" lang="en-US" altLang="zh-CN" sz="2000" baseline="-25000" dirty="0"/>
                  <a:t>1</a:t>
                </a:r>
                <a:r>
                  <a:rPr kumimoji="1" lang="en-US" altLang="zh-CN" sz="2000" dirty="0"/>
                  <a:t>t</a:t>
                </a:r>
                <a:r>
                  <a:rPr kumimoji="1" lang="en-US" altLang="zh-CN" sz="2000" baseline="-25000" dirty="0"/>
                  <a:t>2</a:t>
                </a:r>
                <a:r>
                  <a:rPr kumimoji="1" lang="zh-CN" altLang="en-US" sz="2000" baseline="-25000" dirty="0"/>
                  <a:t> </a:t>
                </a:r>
                <a:r>
                  <a:rPr kumimoji="1" lang="en-US" altLang="zh-CN" sz="2000" dirty="0"/>
                  <a:t>…</a:t>
                </a:r>
                <a:r>
                  <a:rPr kumimoji="1" lang="zh-CN" altLang="en-US" sz="2000" dirty="0"/>
                  <a:t> </a:t>
                </a:r>
                <a:r>
                  <a:rPr kumimoji="1" lang="en-US" altLang="zh-CN" sz="2000" dirty="0" err="1"/>
                  <a:t>t</a:t>
                </a:r>
                <a:r>
                  <a:rPr kumimoji="1" lang="en-US" altLang="zh-CN" sz="2000" baseline="-25000" dirty="0" err="1"/>
                  <a:t>l</a:t>
                </a:r>
                <a:endParaRPr kumimoji="1" lang="en-US" altLang="zh-CN" sz="2000" dirty="0"/>
              </a:p>
              <a:p>
                <a:pPr lvl="1"/>
                <a:r>
                  <a:rPr kumimoji="1" lang="zh-CN" altLang="en-US" sz="2000" dirty="0"/>
                  <a:t>贝叶斯公式：</a:t>
                </a:r>
                <a14:m>
                  <m:oMath xmlns:m="http://schemas.openxmlformats.org/officeDocument/2006/math">
                    <m:r>
                      <m:rPr>
                        <m:sty m:val="p"/>
                      </m:rPr>
                      <a:rPr kumimoji="1" lang="en-US" altLang="zh-CN" sz="2000">
                        <a:latin typeface="Cambria Math" panose="02040503050406030204" pitchFamily="18" charset="0"/>
                      </a:rPr>
                      <m:t>P</m:t>
                    </m:r>
                    <m:r>
                      <a:rPr kumimoji="1" lang="en-US" altLang="zh-CN" sz="2000">
                        <a:latin typeface="Cambria Math" panose="02040503050406030204" pitchFamily="18" charset="0"/>
                      </a:rPr>
                      <m:t>(</m:t>
                    </m:r>
                    <m:r>
                      <m:rPr>
                        <m:sty m:val="p"/>
                      </m:rPr>
                      <a:rPr kumimoji="1" lang="en-US" altLang="zh-CN" sz="2000">
                        <a:latin typeface="Cambria Math" panose="02040503050406030204" pitchFamily="18" charset="0"/>
                      </a:rPr>
                      <m:t>T</m:t>
                    </m:r>
                    <m:r>
                      <a:rPr kumimoji="1" lang="en-US" altLang="zh-CN" sz="2000">
                        <a:latin typeface="Cambria Math" panose="02040503050406030204" pitchFamily="18" charset="0"/>
                      </a:rPr>
                      <m:t>|</m:t>
                    </m:r>
                    <m:r>
                      <m:rPr>
                        <m:sty m:val="p"/>
                      </m:rPr>
                      <a:rPr kumimoji="1" lang="en-US" altLang="zh-CN" sz="2000">
                        <a:latin typeface="Cambria Math" panose="02040503050406030204" pitchFamily="18" charset="0"/>
                      </a:rPr>
                      <m:t>S</m:t>
                    </m:r>
                    <m:r>
                      <a:rPr kumimoji="1" lang="en-US" altLang="zh-CN" sz="2000">
                        <a:latin typeface="Cambria Math" panose="02040503050406030204" pitchFamily="18" charset="0"/>
                      </a:rPr>
                      <m:t>)=</m:t>
                    </m:r>
                    <m:f>
                      <m:fPr>
                        <m:ctrlPr>
                          <a:rPr kumimoji="1" lang="en-US" altLang="zh-CN" sz="2000" i="1">
                            <a:latin typeface="Cambria Math" panose="02040503050406030204" pitchFamily="18" charset="0"/>
                          </a:rPr>
                        </m:ctrlPr>
                      </m:fPr>
                      <m:num>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𝑃</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𝑇</m:t>
                        </m:r>
                        <m:r>
                          <a:rPr kumimoji="1" lang="en-US" altLang="zh-CN" sz="2000" i="1">
                            <a:latin typeface="Cambria Math" panose="02040503050406030204" pitchFamily="18" charset="0"/>
                            <a:ea typeface="Cambria Math" panose="02040503050406030204" pitchFamily="18" charset="0"/>
                          </a:rPr>
                          <m:t>)</m:t>
                        </m:r>
                      </m:num>
                      <m:den>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𝑆</m:t>
                        </m:r>
                        <m:r>
                          <a:rPr kumimoji="1" lang="en-US" altLang="zh-CN" sz="2000" i="1">
                            <a:latin typeface="Cambria Math" panose="02040503050406030204" pitchFamily="18" charset="0"/>
                          </a:rPr>
                          <m:t>)</m:t>
                        </m:r>
                      </m:den>
                    </m:f>
                  </m:oMath>
                </a14:m>
                <a:endParaRPr kumimoji="1" lang="en-US" altLang="zh-CN" sz="2000" dirty="0"/>
              </a:p>
              <a:p>
                <a:pPr lvl="1"/>
                <a14:m>
                  <m:oMath xmlns:m="http://schemas.openxmlformats.org/officeDocument/2006/math">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𝑇</m:t>
                        </m:r>
                      </m:e>
                      <m:sup>
                        <m:r>
                          <a:rPr kumimoji="1" lang="en-US" altLang="zh-CN" sz="2000" i="1">
                            <a:latin typeface="Cambria Math" panose="02040503050406030204" pitchFamily="18" charset="0"/>
                          </a:rPr>
                          <m:t>′</m:t>
                        </m:r>
                      </m:sup>
                    </m:sSup>
                    <m:r>
                      <a:rPr kumimoji="1" lang="en-US" altLang="zh-CN" sz="2000" i="1">
                        <a:latin typeface="Cambria Math" panose="02040503050406030204" pitchFamily="18" charset="0"/>
                      </a:rPr>
                      <m:t>=</m:t>
                    </m:r>
                    <m:func>
                      <m:funcPr>
                        <m:ctrlPr>
                          <a:rPr kumimoji="1" lang="en-US" altLang="zh-CN" sz="2000" i="1">
                            <a:latin typeface="Cambria Math" panose="02040503050406030204" pitchFamily="18" charset="0"/>
                          </a:rPr>
                        </m:ctrlPr>
                      </m:funcPr>
                      <m:fName>
                        <m:limLow>
                          <m:limLowPr>
                            <m:ctrlPr>
                              <a:rPr kumimoji="1" lang="en-US" altLang="zh-CN" sz="2000" i="1">
                                <a:latin typeface="Cambria Math" panose="02040503050406030204" pitchFamily="18" charset="0"/>
                              </a:rPr>
                            </m:ctrlPr>
                          </m:limLowPr>
                          <m:e>
                            <m:r>
                              <m:rPr>
                                <m:sty m:val="p"/>
                              </m:rPr>
                              <a:rPr kumimoji="1" lang="en-US" altLang="zh-CN" sz="2000">
                                <a:latin typeface="Cambria Math" panose="02040503050406030204" pitchFamily="18" charset="0"/>
                              </a:rPr>
                              <m:t>arg</m:t>
                            </m:r>
                            <m:r>
                              <a:rPr kumimoji="1" lang="zh-CN" altLang="en-US" sz="2000">
                                <a:latin typeface="Cambria Math" panose="02040503050406030204" pitchFamily="18" charset="0"/>
                              </a:rPr>
                              <m:t> </m:t>
                            </m:r>
                            <m:r>
                              <m:rPr>
                                <m:sty m:val="p"/>
                              </m:rPr>
                              <a:rPr kumimoji="1" lang="en-US" altLang="zh-CN" sz="2000">
                                <a:latin typeface="Cambria Math" panose="02040503050406030204" pitchFamily="18" charset="0"/>
                              </a:rPr>
                              <m:t>max</m:t>
                            </m:r>
                          </m:e>
                          <m:lim>
                            <m:r>
                              <a:rPr kumimoji="1" lang="en-US" altLang="zh-CN" sz="2000" i="1">
                                <a:latin typeface="Cambria Math" panose="02040503050406030204" pitchFamily="18" charset="0"/>
                              </a:rPr>
                              <m:t>𝑇</m:t>
                            </m:r>
                          </m:lim>
                        </m:limLow>
                      </m:fName>
                      <m:e>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𝑃</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𝑇</m:t>
                        </m:r>
                        <m:r>
                          <a:rPr kumimoji="1" lang="en-US" altLang="zh-CN" sz="2000" i="1">
                            <a:latin typeface="Cambria Math" panose="02040503050406030204" pitchFamily="18" charset="0"/>
                            <a:ea typeface="Cambria Math" panose="02040503050406030204" pitchFamily="18" charset="0"/>
                          </a:rPr>
                          <m:t>)</m:t>
                        </m:r>
                      </m:e>
                    </m:func>
                  </m:oMath>
                </a14:m>
                <a:r>
                  <a:rPr kumimoji="1" lang="zh-CN" altLang="en-US" sz="2000" dirty="0"/>
                  <a:t> </a:t>
                </a:r>
                <a:endParaRPr kumimoji="1" lang="en-US" altLang="zh-CN" sz="2000" dirty="0"/>
              </a:p>
              <a:p>
                <a:endParaRPr kumimoji="1" lang="zh-CN" altLang="en-US" dirty="0"/>
              </a:p>
            </p:txBody>
          </p:sp>
        </mc:Choice>
        <mc:Fallback xmlns="">
          <p:sp>
            <p:nvSpPr>
              <p:cNvPr id="5" name="文本框 4">
                <a:extLst>
                  <a:ext uri="{FF2B5EF4-FFF2-40B4-BE49-F238E27FC236}">
                    <a16:creationId xmlns:a16="http://schemas.microsoft.com/office/drawing/2014/main" id="{EA0CE17E-FE9B-8044-A37D-A37260CCC67D}"/>
                  </a:ext>
                </a:extLst>
              </p:cNvPr>
              <p:cNvSpPr txBox="1">
                <a:spLocks noRot="1" noChangeAspect="1" noMove="1" noResize="1" noEditPoints="1" noAdjustHandles="1" noChangeArrowheads="1" noChangeShapeType="1" noTextEdit="1"/>
              </p:cNvSpPr>
              <p:nvPr/>
            </p:nvSpPr>
            <p:spPr>
              <a:xfrm>
                <a:off x="1443256" y="3985376"/>
                <a:ext cx="7970293" cy="1622367"/>
              </a:xfrm>
              <a:prstGeom prst="rect">
                <a:avLst/>
              </a:prstGeom>
              <a:blipFill>
                <a:blip r:embed="rId4"/>
                <a:stretch>
                  <a:fillRect t="-155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A5ED736-2101-ED49-B6B0-DA617559756D}"/>
              </a:ext>
            </a:extLst>
          </p:cNvPr>
          <p:cNvSpPr txBox="1"/>
          <p:nvPr/>
        </p:nvSpPr>
        <p:spPr>
          <a:xfrm>
            <a:off x="0" y="6119336"/>
            <a:ext cx="4193654" cy="738664"/>
          </a:xfrm>
          <a:prstGeom prst="rect">
            <a:avLst/>
          </a:prstGeom>
          <a:noFill/>
        </p:spPr>
        <p:txBody>
          <a:bodyPr wrap="square" rtlCol="0">
            <a:spAutoFit/>
          </a:bodyPr>
          <a:lstStyle/>
          <a:p>
            <a:r>
              <a:rPr lang="en-US" altLang="zh-CN" sz="1400" dirty="0"/>
              <a:t>Brown P F, </a:t>
            </a:r>
            <a:r>
              <a:rPr lang="en-US" altLang="zh-CN" sz="1400" dirty="0" err="1"/>
              <a:t>Cocke</a:t>
            </a:r>
            <a:r>
              <a:rPr lang="en-US" altLang="zh-CN" sz="1400" dirty="0"/>
              <a:t> J, </a:t>
            </a:r>
            <a:r>
              <a:rPr lang="en-US" altLang="zh-CN" sz="1400" dirty="0" err="1"/>
              <a:t>Pietra</a:t>
            </a:r>
            <a:r>
              <a:rPr lang="en-US" altLang="zh-CN" sz="1400" dirty="0"/>
              <a:t> S A D, et al. A statistical approach to machine translation[J]. Computational linguistics, 1990, 16(2): 79-85.</a:t>
            </a:r>
            <a:endParaRPr kumimoji="1" lang="zh-CN" altLang="en-US" sz="1400" dirty="0"/>
          </a:p>
        </p:txBody>
      </p:sp>
      <p:sp>
        <p:nvSpPr>
          <p:cNvPr id="7" name="文本框 6">
            <a:extLst>
              <a:ext uri="{FF2B5EF4-FFF2-40B4-BE49-F238E27FC236}">
                <a16:creationId xmlns:a16="http://schemas.microsoft.com/office/drawing/2014/main" id="{5C84C40F-DC2C-3440-A788-E53EAE2931AF}"/>
              </a:ext>
            </a:extLst>
          </p:cNvPr>
          <p:cNvSpPr txBox="1"/>
          <p:nvPr/>
        </p:nvSpPr>
        <p:spPr>
          <a:xfrm>
            <a:off x="1450925" y="1071937"/>
            <a:ext cx="9512489" cy="1482457"/>
          </a:xfrm>
          <a:prstGeom prst="rect">
            <a:avLst/>
          </a:prstGeom>
          <a:noFill/>
        </p:spPr>
        <p:txBody>
          <a:bodyPr wrap="square" rtlCol="0">
            <a:spAutoFit/>
          </a:bodyPr>
          <a:lstStyle/>
          <a:p>
            <a:pPr marL="228600" indent="-228600" defTabSz="914400">
              <a:spcBef>
                <a:spcPts val="1000"/>
              </a:spcBef>
              <a:buClr>
                <a:schemeClr val="accent1"/>
              </a:buClr>
              <a:buSzPct val="100000"/>
              <a:buFont typeface="Arial" panose="020B0604020202020204" pitchFamily="34" charset="0"/>
              <a:buChar char="•"/>
            </a:pPr>
            <a:r>
              <a:rPr kumimoji="1" lang="zh-CN" altLang="en-US" sz="2400" dirty="0"/>
              <a:t>背景</a:t>
            </a:r>
            <a:endParaRPr kumimoji="1" lang="en-US" altLang="zh-CN" sz="2400" dirty="0"/>
          </a:p>
          <a:p>
            <a:pPr lvl="1" defTabSz="914400">
              <a:spcBef>
                <a:spcPts val="1000"/>
              </a:spcBef>
              <a:buClr>
                <a:schemeClr val="accent1"/>
              </a:buClr>
              <a:buSzPct val="100000"/>
            </a:pPr>
            <a:r>
              <a:rPr kumimoji="1" lang="zh-CN" altLang="en-US" sz="2000" dirty="0"/>
              <a:t>计算速度的提升；存储空间的加大；大规模语料库的出现；统计方法在自动语音识别、自然语言处理等领域的成功应用。</a:t>
            </a:r>
            <a:endParaRPr kumimoji="1" lang="en-US" altLang="zh-CN" sz="2000" dirty="0"/>
          </a:p>
          <a:p>
            <a:endParaRPr kumimoji="1" lang="zh-CN" altLang="en-US" dirty="0"/>
          </a:p>
        </p:txBody>
      </p:sp>
    </p:spTree>
    <p:extLst>
      <p:ext uri="{BB962C8B-B14F-4D97-AF65-F5344CB8AC3E}">
        <p14:creationId xmlns:p14="http://schemas.microsoft.com/office/powerpoint/2010/main" val="378004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65C5B-1E8F-2C48-9948-B9A39947C0D6}"/>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9558A-FA8A-B14F-9818-D0A5E89CAC49}"/>
                  </a:ext>
                </a:extLst>
              </p:cNvPr>
              <p:cNvSpPr>
                <a:spLocks noGrp="1"/>
              </p:cNvSpPr>
              <p:nvPr>
                <p:ph idx="1"/>
              </p:nvPr>
            </p:nvSpPr>
            <p:spPr>
              <a:xfrm>
                <a:off x="1443256" y="1181341"/>
                <a:ext cx="9520158" cy="4496127"/>
              </a:xfrm>
            </p:spPr>
            <p:txBody>
              <a:bodyPr>
                <a:normAutofit/>
              </a:bodyPr>
              <a:lstStyle/>
              <a:p>
                <a:r>
                  <a:rPr kumimoji="1" lang="zh-CN" altLang="en-US" dirty="0"/>
                  <a:t>基本原理</a:t>
                </a:r>
                <a:endParaRPr kumimoji="1" lang="en-US" altLang="zh-CN" dirty="0"/>
              </a:p>
              <a:p>
                <a:pPr lvl="1"/>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𝑇</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func>
                      <m:funcPr>
                        <m:ctrlPr>
                          <a:rPr kumimoji="1" lang="en-US" altLang="zh-CN" i="1">
                            <a:latin typeface="Cambria Math" panose="02040503050406030204" pitchFamily="18" charset="0"/>
                          </a:rPr>
                        </m:ctrlPr>
                      </m:funcPr>
                      <m:fName>
                        <m:limLow>
                          <m:limLowPr>
                            <m:ctrlPr>
                              <a:rPr kumimoji="1" lang="en-US" altLang="zh-CN" i="1">
                                <a:latin typeface="Cambria Math" panose="02040503050406030204" pitchFamily="18" charset="0"/>
                              </a:rPr>
                            </m:ctrlPr>
                          </m:limLowPr>
                          <m:e>
                            <m:r>
                              <m:rPr>
                                <m:sty m:val="p"/>
                              </m:rPr>
                              <a:rPr kumimoji="1" lang="en-US" altLang="zh-CN">
                                <a:latin typeface="Cambria Math" panose="02040503050406030204" pitchFamily="18" charset="0"/>
                              </a:rPr>
                              <m:t>arg</m:t>
                            </m:r>
                            <m:r>
                              <a:rPr kumimoji="1" lang="zh-CN" altLang="en-US">
                                <a:latin typeface="Cambria Math" panose="02040503050406030204" pitchFamily="18" charset="0"/>
                              </a:rPr>
                              <m:t> </m:t>
                            </m:r>
                            <m:r>
                              <m:rPr>
                                <m:sty m:val="p"/>
                              </m:rPr>
                              <a:rPr kumimoji="1" lang="en-US" altLang="zh-CN">
                                <a:latin typeface="Cambria Math" panose="02040503050406030204" pitchFamily="18" charset="0"/>
                              </a:rPr>
                              <m:t>max</m:t>
                            </m:r>
                          </m:e>
                          <m:lim>
                            <m:r>
                              <a:rPr kumimoji="1" lang="en-US" altLang="zh-CN" i="1">
                                <a:latin typeface="Cambria Math" panose="02040503050406030204" pitchFamily="18" charset="0"/>
                              </a:rPr>
                              <m:t>𝑇</m:t>
                            </m:r>
                          </m:lim>
                        </m:limLow>
                      </m:fName>
                      <m:e>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𝑇</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𝑃</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𝑆</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func>
                  </m:oMath>
                </a14:m>
                <a:r>
                  <a:rPr kumimoji="1" lang="zh-CN" altLang="en-US" dirty="0"/>
                  <a:t> </a:t>
                </a:r>
                <a:endParaRPr kumimoji="1" lang="en-US" altLang="zh-CN" dirty="0"/>
              </a:p>
              <a:p>
                <a:pPr marL="228600" lvl="1" indent="-228600">
                  <a:lnSpc>
                    <a:spcPct val="100000"/>
                  </a:lnSpc>
                  <a:spcBef>
                    <a:spcPts val="1000"/>
                  </a:spcBef>
                  <a:buFont typeface="Arial" panose="020B0604020202020204" pitchFamily="34" charset="0"/>
                  <a:buChar char="•"/>
                </a:pPr>
                <a:r>
                  <a:rPr kumimoji="1" lang="zh-CN" altLang="en-US" sz="2400" dirty="0"/>
                  <a:t>语言模型：</a:t>
                </a:r>
                <a:r>
                  <a:rPr kumimoji="1" lang="en-US" altLang="zh-CN" sz="2400" dirty="0"/>
                  <a:t>P(T)</a:t>
                </a:r>
              </a:p>
              <a:p>
                <a:pPr marL="685800" lvl="2" indent="0">
                  <a:lnSpc>
                    <a:spcPct val="100000"/>
                  </a:lnSpc>
                  <a:spcBef>
                    <a:spcPts val="1000"/>
                  </a:spcBef>
                  <a:buNone/>
                </a:pPr>
                <a:r>
                  <a:rPr kumimoji="1" lang="zh-CN" altLang="en-US" sz="2000" dirty="0"/>
                  <a:t>考虑目标语言的语法规范性，需要目标语言的语料库。</a:t>
                </a:r>
                <a:endParaRPr kumimoji="1" lang="en-US" altLang="zh-CN" sz="2000" dirty="0"/>
              </a:p>
              <a:p>
                <a:pPr marL="228600" lvl="1" indent="-228600">
                  <a:lnSpc>
                    <a:spcPct val="100000"/>
                  </a:lnSpc>
                  <a:spcBef>
                    <a:spcPts val="1000"/>
                  </a:spcBef>
                  <a:buFont typeface="Arial" panose="020B0604020202020204" pitchFamily="34" charset="0"/>
                  <a:buChar char="•"/>
                </a:pPr>
                <a:r>
                  <a:rPr kumimoji="1" lang="zh-CN" altLang="en-US" sz="2400" dirty="0"/>
                  <a:t>翻译模型：</a:t>
                </a:r>
                <a:r>
                  <a:rPr kumimoji="1" lang="en-US" altLang="zh-CN" sz="2400" dirty="0"/>
                  <a:t>P(S|T)</a:t>
                </a:r>
              </a:p>
              <a:p>
                <a:pPr marL="685800" lvl="2" indent="0">
                  <a:lnSpc>
                    <a:spcPct val="100000"/>
                  </a:lnSpc>
                  <a:spcBef>
                    <a:spcPts val="1000"/>
                  </a:spcBef>
                  <a:buNone/>
                </a:pPr>
                <a:r>
                  <a:rPr kumimoji="1" lang="zh-CN" altLang="en-US" sz="2000" dirty="0"/>
                  <a:t>考虑源语言与目标语言之间的词汇对应关系，需要双语平行语料库。</a:t>
                </a:r>
                <a:endParaRPr kumimoji="1" lang="en-US" altLang="zh-CN" sz="2000" dirty="0"/>
              </a:p>
              <a:p>
                <a:pPr marL="228600" lvl="1" indent="-228600">
                  <a:lnSpc>
                    <a:spcPct val="100000"/>
                  </a:lnSpc>
                  <a:spcBef>
                    <a:spcPts val="1000"/>
                  </a:spcBef>
                  <a:buFont typeface="Arial" panose="020B0604020202020204" pitchFamily="34" charset="0"/>
                  <a:buChar char="•"/>
                </a:pPr>
                <a14:m>
                  <m:oMath xmlns:m="http://schemas.openxmlformats.org/officeDocument/2006/math">
                    <m:func>
                      <m:funcPr>
                        <m:ctrlPr>
                          <a:rPr kumimoji="1" lang="en-US" altLang="zh-CN" sz="2400" i="1">
                            <a:latin typeface="Cambria Math" panose="02040503050406030204" pitchFamily="18" charset="0"/>
                          </a:rPr>
                        </m:ctrlPr>
                      </m:funcPr>
                      <m:fName>
                        <m:limLow>
                          <m:limLowPr>
                            <m:ctrlPr>
                              <a:rPr kumimoji="1" lang="en-US" altLang="zh-CN" sz="2400" i="1">
                                <a:latin typeface="Cambria Math" panose="02040503050406030204" pitchFamily="18" charset="0"/>
                              </a:rPr>
                            </m:ctrlPr>
                          </m:limLowPr>
                          <m:e>
                            <m:r>
                              <m:rPr>
                                <m:sty m:val="p"/>
                              </m:rPr>
                              <a:rPr kumimoji="1" lang="en-US" altLang="zh-CN" sz="2400">
                                <a:latin typeface="Cambria Math" panose="02040503050406030204" pitchFamily="18" charset="0"/>
                              </a:rPr>
                              <m:t>arg</m:t>
                            </m:r>
                            <m:r>
                              <a:rPr kumimoji="1" lang="zh-CN" altLang="en-US" sz="2400">
                                <a:latin typeface="Cambria Math" panose="02040503050406030204" pitchFamily="18" charset="0"/>
                              </a:rPr>
                              <m:t> </m:t>
                            </m:r>
                            <m:r>
                              <m:rPr>
                                <m:sty m:val="p"/>
                              </m:rPr>
                              <a:rPr kumimoji="1" lang="en-US" altLang="zh-CN" sz="2400">
                                <a:latin typeface="Cambria Math" panose="02040503050406030204" pitchFamily="18" charset="0"/>
                              </a:rPr>
                              <m:t>max</m:t>
                            </m:r>
                          </m:e>
                          <m:lim>
                            <m:r>
                              <a:rPr kumimoji="1" lang="en-US" altLang="zh-CN" sz="2400" i="1">
                                <a:latin typeface="Cambria Math" panose="02040503050406030204" pitchFamily="18" charset="0"/>
                              </a:rPr>
                              <m:t>𝑇</m:t>
                            </m:r>
                          </m:lim>
                        </m:limLow>
                      </m:fName>
                      <m:e>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𝑇</m:t>
                        </m:r>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𝑃</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𝑆</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𝑇</m:t>
                        </m:r>
                        <m:r>
                          <a:rPr kumimoji="1" lang="en-US" altLang="zh-CN" sz="2400" i="1">
                            <a:latin typeface="Cambria Math" panose="02040503050406030204" pitchFamily="18" charset="0"/>
                            <a:ea typeface="Cambria Math" panose="02040503050406030204" pitchFamily="18" charset="0"/>
                          </a:rPr>
                          <m:t>)</m:t>
                        </m:r>
                      </m:e>
                    </m:func>
                  </m:oMath>
                </a14:m>
                <a:endParaRPr kumimoji="1" lang="en-US" altLang="zh-CN" dirty="0"/>
              </a:p>
              <a:p>
                <a:pPr marL="685800" lvl="2" indent="0">
                  <a:lnSpc>
                    <a:spcPct val="100000"/>
                  </a:lnSpc>
                  <a:spcBef>
                    <a:spcPts val="1000"/>
                  </a:spcBef>
                  <a:buNone/>
                </a:pPr>
                <a:r>
                  <a:rPr kumimoji="1" lang="zh-CN" altLang="en-US" sz="2000" dirty="0"/>
                  <a:t>解码器快速有效地搜索</a:t>
                </a:r>
                <a:r>
                  <a:rPr kumimoji="1" lang="en-US" altLang="zh-CN" sz="2000" dirty="0"/>
                  <a:t>T</a:t>
                </a:r>
                <a:r>
                  <a:rPr kumimoji="1" lang="zh-CN" altLang="en-US" sz="2000" dirty="0"/>
                  <a:t>，使得</a:t>
                </a:r>
                <a14:m>
                  <m:oMath xmlns:m="http://schemas.openxmlformats.org/officeDocument/2006/math">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𝑃</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𝑇</m:t>
                    </m:r>
                    <m:r>
                      <a:rPr kumimoji="1" lang="en-US" altLang="zh-CN" sz="2000" b="0" i="1" smtClean="0">
                        <a:latin typeface="Cambria Math" panose="02040503050406030204" pitchFamily="18" charset="0"/>
                        <a:ea typeface="Cambria Math" panose="02040503050406030204" pitchFamily="18" charset="0"/>
                      </a:rPr>
                      <m:t>)</m:t>
                    </m:r>
                  </m:oMath>
                </a14:m>
                <a:r>
                  <a:rPr kumimoji="1" lang="zh-CN" altLang="en-US" sz="2000" dirty="0"/>
                  <a:t>最大。</a:t>
                </a:r>
                <a:endParaRPr kumimoji="1" lang="en-US" altLang="zh-CN" sz="2000" dirty="0"/>
              </a:p>
            </p:txBody>
          </p:sp>
        </mc:Choice>
        <mc:Fallback xmlns="">
          <p:sp>
            <p:nvSpPr>
              <p:cNvPr id="3" name="内容占位符 2">
                <a:extLst>
                  <a:ext uri="{FF2B5EF4-FFF2-40B4-BE49-F238E27FC236}">
                    <a16:creationId xmlns:a16="http://schemas.microsoft.com/office/drawing/2014/main" id="{D5B9558A-FA8A-B14F-9818-D0A5E89CAC49}"/>
                  </a:ext>
                </a:extLst>
              </p:cNvPr>
              <p:cNvSpPr>
                <a:spLocks noGrp="1" noRot="1" noChangeAspect="1" noMove="1" noResize="1" noEditPoints="1" noAdjustHandles="1" noChangeArrowheads="1" noChangeShapeType="1" noTextEdit="1"/>
              </p:cNvSpPr>
              <p:nvPr>
                <p:ph idx="1"/>
              </p:nvPr>
            </p:nvSpPr>
            <p:spPr>
              <a:xfrm>
                <a:off x="1443256" y="1181341"/>
                <a:ext cx="9520158" cy="4496127"/>
              </a:xfrm>
              <a:blipFill>
                <a:blip r:embed="rId3"/>
                <a:stretch>
                  <a:fillRect l="-800" t="-84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BCF3248-46A5-A640-B34B-B7A52574D800}"/>
              </a:ext>
            </a:extLst>
          </p:cNvPr>
          <p:cNvSpPr txBox="1"/>
          <p:nvPr/>
        </p:nvSpPr>
        <p:spPr>
          <a:xfrm>
            <a:off x="8147713" y="1528549"/>
            <a:ext cx="3096550" cy="400110"/>
          </a:xfrm>
          <a:prstGeom prst="rect">
            <a:avLst/>
          </a:prstGeom>
          <a:noFill/>
        </p:spPr>
        <p:txBody>
          <a:bodyPr wrap="square" rtlCol="0">
            <a:spAutoFit/>
          </a:bodyPr>
          <a:lstStyle/>
          <a:p>
            <a:r>
              <a:rPr kumimoji="1" lang="zh-CN" altLang="en-US" sz="2000" dirty="0">
                <a:solidFill>
                  <a:srgbClr val="FF0000">
                    <a:alpha val="80000"/>
                  </a:srgbClr>
                </a:solidFill>
              </a:rPr>
              <a:t>为什么不直接计算</a:t>
            </a:r>
            <a:r>
              <a:rPr kumimoji="1" lang="en-US" altLang="zh-CN" sz="2000" dirty="0">
                <a:solidFill>
                  <a:srgbClr val="FF0000">
                    <a:alpha val="80000"/>
                  </a:srgbClr>
                </a:solidFill>
              </a:rPr>
              <a:t>P(T|S)</a:t>
            </a:r>
            <a:r>
              <a:rPr kumimoji="1" lang="zh-CN" altLang="en-US" sz="2000" dirty="0">
                <a:solidFill>
                  <a:srgbClr val="FF0000">
                    <a:alpha val="80000"/>
                  </a:srgbClr>
                </a:solidFill>
              </a:rPr>
              <a:t>？</a:t>
            </a:r>
          </a:p>
        </p:txBody>
      </p:sp>
    </p:spTree>
    <p:extLst>
      <p:ext uri="{BB962C8B-B14F-4D97-AF65-F5344CB8AC3E}">
        <p14:creationId xmlns:p14="http://schemas.microsoft.com/office/powerpoint/2010/main" val="214735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计算语言模型概率</a:t>
                </a:r>
                <a:r>
                  <a:rPr kumimoji="1" lang="en-US" altLang="zh-CN" dirty="0"/>
                  <a:t>P(T)</a:t>
                </a:r>
              </a:p>
              <a:p>
                <a:pPr lvl="1"/>
                <a:r>
                  <a:rPr kumimoji="1" lang="en-US" altLang="zh-CN" dirty="0"/>
                  <a:t>N-gram</a:t>
                </a:r>
                <a:r>
                  <a:rPr kumimoji="1" lang="zh-CN" altLang="en-US" dirty="0"/>
                  <a:t>：</a:t>
                </a:r>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𝑙</m:t>
                            </m:r>
                          </m:sub>
                        </m:sSub>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𝑙</m:t>
                        </m:r>
                      </m:sup>
                      <m:e>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−1</m:t>
                                </m:r>
                              </m:e>
                            </m:d>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e>
                    </m:nary>
                  </m:oMath>
                </a14:m>
                <a:endParaRPr kumimoji="1" lang="en-US" altLang="zh-CN" dirty="0"/>
              </a:p>
              <a:p>
                <a:pPr lvl="1"/>
                <a:r>
                  <a:rPr kumimoji="1" lang="zh-CN" altLang="en-US" dirty="0"/>
                  <a:t>为避免零概率问题，常采用平滑技术。</a:t>
                </a:r>
              </a:p>
            </p:txBody>
          </p:sp>
        </mc:Choice>
        <mc:Fallback xmlns="">
          <p:sp>
            <p:nvSpPr>
              <p:cNvPr id="3" name="内容占位符 2">
                <a:extLst>
                  <a:ext uri="{FF2B5EF4-FFF2-40B4-BE49-F238E27FC236}">
                    <a16:creationId xmlns:a16="http://schemas.microsoft.com/office/drawing/2014/main" id="{F04D8332-44CF-A145-9D44-655584143F12}"/>
                  </a:ext>
                </a:extLst>
              </p:cNvPr>
              <p:cNvSpPr>
                <a:spLocks noGrp="1" noRot="1" noChangeAspect="1" noMove="1" noResize="1" noEditPoints="1" noAdjustHandles="1" noChangeArrowheads="1" noChangeShapeType="1" noTextEdit="1"/>
              </p:cNvSpPr>
              <p:nvPr>
                <p:ph idx="1"/>
              </p:nvPr>
            </p:nvSpPr>
            <p:spPr>
              <a:blipFill>
                <a:blip r:embed="rId2"/>
                <a:stretch>
                  <a:fillRect l="-800" t="-10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698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计算翻译模型概率</a:t>
            </a:r>
            <a:r>
              <a:rPr kumimoji="1" lang="en-US" altLang="zh-CN" dirty="0"/>
              <a:t>P(S|T)</a:t>
            </a:r>
          </a:p>
          <a:p>
            <a:pPr marL="800100" lvl="1" indent="-342900">
              <a:buFont typeface="Arial" panose="020B0604020202020204" pitchFamily="34" charset="0"/>
              <a:buChar char="•"/>
            </a:pPr>
            <a:r>
              <a:rPr kumimoji="1" lang="zh-CN" altLang="en-US" dirty="0"/>
              <a:t>基于单词的翻译模型</a:t>
            </a:r>
            <a:endParaRPr kumimoji="1" lang="en-US" altLang="zh-CN" dirty="0"/>
          </a:p>
          <a:p>
            <a:pPr marL="800100" lvl="1" indent="-342900">
              <a:buFont typeface="Arial" panose="020B0604020202020204" pitchFamily="34" charset="0"/>
              <a:buChar char="•"/>
            </a:pPr>
            <a:r>
              <a:rPr kumimoji="1" lang="zh-CN" altLang="en-US" dirty="0"/>
              <a:t>基于短语的翻译模型</a:t>
            </a:r>
            <a:endParaRPr kumimoji="1" lang="en-US" altLang="zh-CN" dirty="0"/>
          </a:p>
          <a:p>
            <a:pPr marL="800100" lvl="1" indent="-342900">
              <a:buFont typeface="Arial" panose="020B0604020202020204" pitchFamily="34" charset="0"/>
              <a:buChar char="•"/>
            </a:pPr>
            <a:r>
              <a:rPr kumimoji="1" lang="zh-CN" altLang="en-US" dirty="0"/>
              <a:t>基于树的翻译模型</a:t>
            </a:r>
            <a:endParaRPr kumimoji="1" lang="en-US" altLang="zh-CN" dirty="0"/>
          </a:p>
        </p:txBody>
      </p:sp>
    </p:spTree>
    <p:extLst>
      <p:ext uri="{BB962C8B-B14F-4D97-AF65-F5344CB8AC3E}">
        <p14:creationId xmlns:p14="http://schemas.microsoft.com/office/powerpoint/2010/main" val="289427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a:xfrm>
                <a:off x="1443256" y="1181342"/>
                <a:ext cx="9520158" cy="3847859"/>
              </a:xfrm>
            </p:spPr>
            <p:txBody>
              <a:bodyPr>
                <a:normAutofit lnSpcReduction="10000"/>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zh-CN" altLang="en-US" dirty="0"/>
                  <a:t>对位模型</a:t>
                </a:r>
                <a:endParaRPr kumimoji="1" lang="en-US" altLang="zh-CN" dirty="0"/>
              </a:p>
              <a:p>
                <a:pPr lvl="1"/>
                <a:r>
                  <a:rPr kumimoji="1" lang="en-US" altLang="zh-CN" dirty="0"/>
                  <a:t>	</a:t>
                </a:r>
                <a:r>
                  <a:rPr kumimoji="1" lang="zh-CN" altLang="en-US" dirty="0"/>
                  <a:t>用</a:t>
                </a:r>
                <a:r>
                  <a:rPr kumimoji="1" lang="en-US" altLang="zh-CN" i="1" dirty="0"/>
                  <a:t>A</a:t>
                </a:r>
                <a:r>
                  <a:rPr kumimoji="1" lang="en-US" altLang="zh-CN" dirty="0"/>
                  <a:t>(S,</a:t>
                </a:r>
                <a:r>
                  <a:rPr kumimoji="1" lang="zh-CN" altLang="en-US" dirty="0"/>
                  <a:t> </a:t>
                </a:r>
                <a:r>
                  <a:rPr kumimoji="1" lang="en-US" altLang="zh-CN" dirty="0"/>
                  <a:t>T)</a:t>
                </a:r>
                <a:r>
                  <a:rPr kumimoji="1" lang="zh-CN" altLang="en-US" dirty="0"/>
                  <a:t>表示源语言句子</a:t>
                </a:r>
                <a:r>
                  <a:rPr kumimoji="1" lang="en-US" altLang="zh-CN" dirty="0"/>
                  <a:t>S</a:t>
                </a:r>
                <a:r>
                  <a:rPr kumimoji="1" lang="zh-CN" altLang="en-US" dirty="0"/>
                  <a:t>（长度为</a:t>
                </a:r>
                <a:r>
                  <a:rPr kumimoji="1" lang="en-US" altLang="zh-CN" dirty="0"/>
                  <a:t>m</a:t>
                </a:r>
                <a:r>
                  <a:rPr kumimoji="1" lang="zh-CN" altLang="en-US" dirty="0"/>
                  <a:t>）与目标语言句子</a:t>
                </a:r>
                <a:r>
                  <a:rPr kumimoji="1" lang="en-US" altLang="zh-CN" dirty="0"/>
                  <a:t>T</a:t>
                </a:r>
                <a:r>
                  <a:rPr kumimoji="1" lang="zh-CN" altLang="en-US" dirty="0"/>
                  <a:t>（长度为</a:t>
                </a:r>
                <a:r>
                  <a:rPr kumimoji="1" lang="en-US" altLang="zh-CN" dirty="0"/>
                  <a:t>l</a:t>
                </a:r>
                <a:r>
                  <a:rPr kumimoji="1" lang="zh-CN" altLang="en-US" dirty="0"/>
                  <a:t>）之间所有对位关系的集合，</a:t>
                </a:r>
                <a:r>
                  <a:rPr kumimoji="1" lang="en-US" altLang="zh-CN" dirty="0"/>
                  <a:t>|</a:t>
                </a:r>
                <a:r>
                  <a:rPr kumimoji="1" lang="en-US" altLang="zh-CN" i="1" dirty="0"/>
                  <a:t> A</a:t>
                </a:r>
                <a:r>
                  <a:rPr kumimoji="1" lang="en-US" altLang="zh-CN" dirty="0"/>
                  <a:t>(S,</a:t>
                </a:r>
                <a:r>
                  <a:rPr kumimoji="1" lang="zh-CN" altLang="en-US" dirty="0"/>
                  <a:t> </a:t>
                </a:r>
                <a:r>
                  <a:rPr kumimoji="1" lang="en-US" altLang="zh-CN" dirty="0"/>
                  <a:t>T) |</a:t>
                </a:r>
                <a:r>
                  <a:rPr kumimoji="1" lang="zh-CN" altLang="en-US" dirty="0"/>
                  <a:t> </a:t>
                </a:r>
                <a:r>
                  <a:rPr kumimoji="1" lang="en-US" altLang="zh-CN" dirty="0"/>
                  <a:t>=</a:t>
                </a:r>
                <a:r>
                  <a:rPr kumimoji="1" lang="zh-CN" altLang="en-US" dirty="0"/>
                  <a:t> </a:t>
                </a:r>
                <a:r>
                  <a:rPr kumimoji="1" lang="en-US" altLang="zh-CN" dirty="0"/>
                  <a:t>2</a:t>
                </a:r>
                <a:r>
                  <a:rPr kumimoji="1" lang="en-US" altLang="zh-CN" baseline="30000" dirty="0"/>
                  <a:t>l×m</a:t>
                </a:r>
                <a:r>
                  <a:rPr kumimoji="1" lang="zh-CN" altLang="en-US" dirty="0"/>
                  <a:t>。</a:t>
                </a:r>
                <a:endParaRPr kumimoji="1" lang="en-US" altLang="zh-CN" dirty="0"/>
              </a:p>
              <a:p>
                <a:pPr lvl="1"/>
                <a14:m>
                  <m:oMath xmlns:m="http://schemas.openxmlformats.org/officeDocument/2006/math">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𝑚</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∈[0,1,…,</m:t>
                    </m:r>
                    <m:r>
                      <a:rPr kumimoji="1" lang="en-US" altLang="zh-CN" b="0" i="1" smtClean="0">
                        <a:latin typeface="Cambria Math" panose="02040503050406030204" pitchFamily="18" charset="0"/>
                        <a:ea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m:t>
                    </m:r>
                  </m:oMath>
                </a14:m>
                <a:r>
                  <a:rPr kumimoji="1" lang="zh-CN" altLang="en-US" b="0" i="1" dirty="0">
                    <a:latin typeface="Cambria Math" panose="02040503050406030204" pitchFamily="18" charset="0"/>
                  </a:rPr>
                  <a:t> </a:t>
                </a:r>
                <a:endParaRPr kumimoji="1" lang="en-US" altLang="zh-CN" b="0" i="1" dirty="0">
                  <a:latin typeface="Cambria Math" panose="02040503050406030204" pitchFamily="18" charset="0"/>
                </a:endParaRPr>
              </a:p>
              <a:p>
                <a:pPr lvl="1"/>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𝑆</m:t>
                        </m:r>
                      </m:e>
                      <m:e>
                        <m:r>
                          <a:rPr kumimoji="1" lang="en-US" altLang="zh-CN" b="0" i="1" smtClean="0">
                            <a:latin typeface="Cambria Math" panose="02040503050406030204" pitchFamily="18" charset="0"/>
                          </a:rPr>
                          <m:t>𝑇</m:t>
                        </m:r>
                      </m:e>
                    </m:d>
                    <m:r>
                      <a:rPr kumimoji="1" lang="en-US" altLang="zh-CN" b="0" i="1" smtClean="0">
                        <a:latin typeface="Cambria Math" panose="02040503050406030204" pitchFamily="18" charset="0"/>
                      </a:rPr>
                      <m:t>=</m:t>
                    </m:r>
                    <m:nary>
                      <m:naryPr>
                        <m:chr m:val="∑"/>
                        <m:supHide m:val="on"/>
                        <m:ctrlPr>
                          <a:rPr kumimoji="1" lang="en-US" altLang="zh-CN" b="0"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𝐴</m:t>
                        </m:r>
                      </m:sub>
                      <m:sup/>
                      <m:e>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𝑆</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r>
                          <a:rPr kumimoji="1" lang="en-US" altLang="zh-CN" b="0" i="1" smtClean="0">
                            <a:latin typeface="Cambria Math" panose="02040503050406030204" pitchFamily="18" charset="0"/>
                          </a:rPr>
                          <m:t>)</m:t>
                        </m:r>
                      </m:e>
                    </m:nary>
                  </m:oMath>
                </a14:m>
                <a:r>
                  <a:rPr kumimoji="1" lang="zh-CN" altLang="en-US" dirty="0"/>
                  <a:t> </a:t>
                </a:r>
                <a:endParaRPr kumimoji="1" lang="en-US" altLang="zh-CN" dirty="0"/>
              </a:p>
              <a:p>
                <a:pPr lvl="1"/>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𝑆</m:t>
                          </m:r>
                          <m:r>
                            <a:rPr kumimoji="1" lang="en-US" altLang="zh-CN" i="1">
                              <a:latin typeface="Cambria Math" panose="02040503050406030204" pitchFamily="18" charset="0"/>
                            </a:rPr>
                            <m:t>,</m:t>
                          </m:r>
                          <m:r>
                            <a:rPr kumimoji="1" lang="en-US" altLang="zh-CN" i="1">
                              <a:latin typeface="Cambria Math" panose="02040503050406030204" pitchFamily="18" charset="0"/>
                            </a:rPr>
                            <m:t>𝐴</m:t>
                          </m:r>
                        </m:e>
                        <m:e>
                          <m:r>
                            <a:rPr kumimoji="1" lang="en-US" altLang="zh-CN" i="1">
                              <a:latin typeface="Cambria Math" panose="02040503050406030204" pitchFamily="18" charset="0"/>
                            </a:rPr>
                            <m:t>𝑇</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𝑚</m:t>
                          </m:r>
                        </m:e>
                        <m:e>
                          <m:r>
                            <a:rPr kumimoji="1" lang="en-US" altLang="zh-CN" b="0" i="1" smtClean="0">
                              <a:latin typeface="Cambria Math" panose="02040503050406030204" pitchFamily="18" charset="0"/>
                            </a:rPr>
                            <m:t>𝑇</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𝑝</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𝐴</m:t>
                          </m:r>
                        </m:e>
                        <m:e>
                          <m:r>
                            <a:rPr kumimoji="1" lang="en-US" altLang="zh-CN" b="0" i="1" smtClean="0">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𝑃</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𝑆</m:t>
                          </m:r>
                        </m:e>
                        <m:e>
                          <m:r>
                            <a:rPr kumimoji="1" lang="en-US" altLang="zh-CN" b="0" i="1" smtClean="0">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e>
                      </m:d>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nary>
                        <m:naryPr>
                          <m:chr m:val="∏"/>
                          <m:ctrlPr>
                            <a:rPr kumimoji="1" lang="en-US" altLang="zh-CN" i="1" smtClean="0">
                              <a:latin typeface="Cambria Math" panose="02040503050406030204" pitchFamily="18" charset="0"/>
                              <a:ea typeface="Cambria Math" panose="02040503050406030204" pitchFamily="18" charset="0"/>
                            </a:rPr>
                          </m:ctrlPr>
                        </m:naryPr>
                        <m:sub>
                          <m:r>
                            <m:rPr>
                              <m:brk m:alnAt="23"/>
                            </m:rP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m:t>
                          </m:r>
                        </m:sub>
                        <m:sup>
                          <m:r>
                            <a:rPr kumimoji="1" lang="en-US" altLang="zh-CN" b="0" i="1" smtClean="0">
                              <a:latin typeface="Cambria Math" panose="02040503050406030204" pitchFamily="18" charset="0"/>
                              <a:ea typeface="Cambria Math" panose="02040503050406030204" pitchFamily="18" charset="0"/>
                            </a:rPr>
                            <m:t>𝑚</m:t>
                          </m:r>
                        </m:sup>
                        <m:e>
                          <m:r>
                            <a:rPr kumimoji="1" lang="en-US" altLang="zh-CN" b="0" i="1" smtClean="0">
                              <a:latin typeface="Cambria Math" panose="02040503050406030204" pitchFamily="18" charset="0"/>
                              <a:ea typeface="Cambria Math" panose="02040503050406030204" pitchFamily="18" charset="0"/>
                            </a:rPr>
                            <m:t>𝑝</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1</m:t>
                              </m:r>
                            </m:sub>
                            <m:sup>
                              <m: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m:t>
                              </m:r>
                            </m:sup>
                          </m:sSubSup>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𝑝</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e>
                      </m:nary>
                    </m:oMath>
                  </m:oMathPara>
                </a14:m>
                <a:endParaRPr kumimoji="1" lang="en-US" altLang="zh-CN" dirty="0"/>
              </a:p>
            </p:txBody>
          </p:sp>
        </mc:Choice>
        <mc:Fallback xmlns="">
          <p:sp>
            <p:nvSpPr>
              <p:cNvPr id="3" name="内容占位符 2">
                <a:extLst>
                  <a:ext uri="{FF2B5EF4-FFF2-40B4-BE49-F238E27FC236}">
                    <a16:creationId xmlns:a16="http://schemas.microsoft.com/office/drawing/2014/main" id="{F04D8332-44CF-A145-9D44-655584143F12}"/>
                  </a:ext>
                </a:extLst>
              </p:cNvPr>
              <p:cNvSpPr>
                <a:spLocks noGrp="1" noRot="1" noChangeAspect="1" noMove="1" noResize="1" noEditPoints="1" noAdjustHandles="1" noChangeArrowheads="1" noChangeShapeType="1" noTextEdit="1"/>
              </p:cNvSpPr>
              <p:nvPr>
                <p:ph idx="1"/>
              </p:nvPr>
            </p:nvSpPr>
            <p:spPr>
              <a:xfrm>
                <a:off x="1443256" y="1181342"/>
                <a:ext cx="9520158" cy="3847859"/>
              </a:xfrm>
              <a:blipFill>
                <a:blip r:embed="rId3"/>
                <a:stretch>
                  <a:fillRect l="-800" t="-1645" b="-3256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51CFEC2-4D70-BB4E-8F6C-BF93703EE260}"/>
              </a:ext>
            </a:extLst>
          </p:cNvPr>
          <p:cNvSpPr txBox="1"/>
          <p:nvPr/>
        </p:nvSpPr>
        <p:spPr>
          <a:xfrm>
            <a:off x="0" y="6119336"/>
            <a:ext cx="5014913" cy="738664"/>
          </a:xfrm>
          <a:prstGeom prst="rect">
            <a:avLst/>
          </a:prstGeom>
          <a:noFill/>
        </p:spPr>
        <p:txBody>
          <a:bodyPr wrap="square" rtlCol="0">
            <a:spAutoFit/>
          </a:bodyPr>
          <a:lstStyle/>
          <a:p>
            <a:r>
              <a:rPr lang="en-US" altLang="zh-CN" sz="1400" dirty="0"/>
              <a:t>Brown P F, </a:t>
            </a:r>
            <a:r>
              <a:rPr lang="en-US" altLang="zh-CN" sz="1400" dirty="0" err="1"/>
              <a:t>Pietra</a:t>
            </a:r>
            <a:r>
              <a:rPr lang="en-US" altLang="zh-CN" sz="1400" dirty="0"/>
              <a:t> V J D, </a:t>
            </a:r>
            <a:r>
              <a:rPr lang="en-US" altLang="zh-CN" sz="1400" dirty="0" err="1"/>
              <a:t>Pietra</a:t>
            </a:r>
            <a:r>
              <a:rPr lang="en-US" altLang="zh-CN" sz="1400" dirty="0"/>
              <a:t> S A D, et al. The mathematics of statistical machine translation: Parameter estimation[J]. Computational linguistics, 1993, 19(2): 263-311.</a:t>
            </a:r>
            <a:r>
              <a:rPr lang="zh-CN" altLang="zh-CN" sz="1100" dirty="0"/>
              <a:t> </a:t>
            </a:r>
            <a:endParaRPr kumimoji="1" lang="zh-CN" altLang="en-US" sz="1100" dirty="0"/>
          </a:p>
        </p:txBody>
      </p:sp>
      <p:sp>
        <p:nvSpPr>
          <p:cNvPr id="5" name="矩形标注 4">
            <a:extLst>
              <a:ext uri="{FF2B5EF4-FFF2-40B4-BE49-F238E27FC236}">
                <a16:creationId xmlns:a16="http://schemas.microsoft.com/office/drawing/2014/main" id="{50DCD10A-72D6-BE48-AE53-735F6AE53694}"/>
              </a:ext>
            </a:extLst>
          </p:cNvPr>
          <p:cNvSpPr/>
          <p:nvPr/>
        </p:nvSpPr>
        <p:spPr>
          <a:xfrm rot="10800000">
            <a:off x="4788873" y="5025886"/>
            <a:ext cx="1414462" cy="530300"/>
          </a:xfrm>
          <a:prstGeom prst="wedgeRectCallout">
            <a:avLst>
              <a:gd name="adj1" fmla="val -25143"/>
              <a:gd name="adj2" fmla="val 10795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999999" lon="0" rev="10799999"/>
              </a:camera>
              <a:lightRig rig="threePt" dir="t"/>
            </a:scene3d>
          </a:bodyPr>
          <a:lstStyle/>
          <a:p>
            <a:pPr algn="ctr"/>
            <a:r>
              <a:rPr kumimoji="1" lang="zh-CN" altLang="en-US" b="1" dirty="0">
                <a:solidFill>
                  <a:srgbClr val="FF0000"/>
                </a:solidFill>
              </a:rPr>
              <a:t>对位模型</a:t>
            </a:r>
          </a:p>
        </p:txBody>
      </p:sp>
      <p:cxnSp>
        <p:nvCxnSpPr>
          <p:cNvPr id="7" name="直线连接符 6">
            <a:extLst>
              <a:ext uri="{FF2B5EF4-FFF2-40B4-BE49-F238E27FC236}">
                <a16:creationId xmlns:a16="http://schemas.microsoft.com/office/drawing/2014/main" id="{7F2C3D14-AA5C-FF4A-A21D-455777A84928}"/>
              </a:ext>
            </a:extLst>
          </p:cNvPr>
          <p:cNvCxnSpPr>
            <a:cxnSpLocks/>
          </p:cNvCxnSpPr>
          <p:nvPr/>
        </p:nvCxnSpPr>
        <p:spPr>
          <a:xfrm>
            <a:off x="4629150" y="4729168"/>
            <a:ext cx="225742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标注 7">
            <a:extLst>
              <a:ext uri="{FF2B5EF4-FFF2-40B4-BE49-F238E27FC236}">
                <a16:creationId xmlns:a16="http://schemas.microsoft.com/office/drawing/2014/main" id="{BA95809A-2081-6E46-A8AC-56FB8A8A0A2D}"/>
              </a:ext>
            </a:extLst>
          </p:cNvPr>
          <p:cNvSpPr/>
          <p:nvPr/>
        </p:nvSpPr>
        <p:spPr>
          <a:xfrm rot="10800000">
            <a:off x="7062806" y="5056118"/>
            <a:ext cx="1714499" cy="530300"/>
          </a:xfrm>
          <a:prstGeom prst="wedgeRectCallout">
            <a:avLst>
              <a:gd name="adj1" fmla="val -25143"/>
              <a:gd name="adj2" fmla="val 107955"/>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999999" lon="0" rev="10799999"/>
              </a:camera>
              <a:lightRig rig="threePt" dir="t"/>
            </a:scene3d>
          </a:bodyPr>
          <a:lstStyle/>
          <a:p>
            <a:pPr algn="ctr"/>
            <a:r>
              <a:rPr kumimoji="1" lang="zh-CN" altLang="en-US" b="1" dirty="0">
                <a:solidFill>
                  <a:srgbClr val="0070C0"/>
                </a:solidFill>
              </a:rPr>
              <a:t>词汇翻译模型</a:t>
            </a:r>
          </a:p>
        </p:txBody>
      </p:sp>
      <p:cxnSp>
        <p:nvCxnSpPr>
          <p:cNvPr id="9" name="直线连接符 8">
            <a:extLst>
              <a:ext uri="{FF2B5EF4-FFF2-40B4-BE49-F238E27FC236}">
                <a16:creationId xmlns:a16="http://schemas.microsoft.com/office/drawing/2014/main" id="{3CA9CB27-DAB6-6341-8450-EA0FA2178EE4}"/>
              </a:ext>
            </a:extLst>
          </p:cNvPr>
          <p:cNvCxnSpPr>
            <a:cxnSpLocks/>
          </p:cNvCxnSpPr>
          <p:nvPr/>
        </p:nvCxnSpPr>
        <p:spPr>
          <a:xfrm>
            <a:off x="7053272" y="4729168"/>
            <a:ext cx="2019291"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9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1ACF3-47B8-CF4F-A019-C6DB1CED19DB}"/>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7EE469-A292-0B44-B3B2-B296410AD776}"/>
                  </a:ext>
                </a:extLst>
              </p:cNvPr>
              <p:cNvSpPr>
                <a:spLocks noGrp="1"/>
              </p:cNvSpPr>
              <p:nvPr>
                <p:ph idx="1"/>
              </p:nvPr>
            </p:nvSpPr>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IBM1</a:t>
                </a:r>
              </a:p>
              <a:p>
                <a:pPr lvl="1"/>
                <a:r>
                  <a:rPr kumimoji="1" lang="en-US" altLang="zh-CN" dirty="0"/>
                  <a:t>1</a:t>
                </a:r>
                <a:r>
                  <a:rPr kumimoji="1" lang="zh-CN" altLang="en-US" dirty="0"/>
                  <a:t>）假设</a:t>
                </a:r>
                <a14:m>
                  <m:oMath xmlns:m="http://schemas.openxmlformats.org/officeDocument/2006/math">
                    <m:r>
                      <a:rPr kumimoji="1" lang="zh-CN" altLang="en-US" i="1" smtClean="0">
                        <a:latin typeface="Cambria Math" panose="02040503050406030204" pitchFamily="18" charset="0"/>
                      </a:rPr>
                      <m:t>𝜀</m:t>
                    </m:r>
                    <m:r>
                      <a:rPr kumimoji="1" lang="zh-CN" altLang="en-US"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𝑚</m:t>
                        </m:r>
                      </m:e>
                      <m:e>
                        <m:r>
                          <a:rPr kumimoji="1" lang="en-US" altLang="zh-CN" b="0" i="1" smtClean="0">
                            <a:latin typeface="Cambria Math" panose="02040503050406030204" pitchFamily="18" charset="0"/>
                          </a:rPr>
                          <m:t>𝑇</m:t>
                        </m:r>
                      </m:e>
                    </m:d>
                  </m:oMath>
                </a14:m>
                <a:r>
                  <a:rPr kumimoji="1" lang="zh-CN" altLang="en-US" dirty="0"/>
                  <a:t>，是一个较小的常量</a:t>
                </a:r>
                <a:endParaRPr kumimoji="1" lang="en-US" altLang="zh-CN" dirty="0"/>
              </a:p>
              <a:p>
                <a:pPr lvl="1"/>
                <a:r>
                  <a:rPr kumimoji="1" lang="en-US" altLang="zh-CN" dirty="0"/>
                  <a:t>2</a:t>
                </a:r>
                <a:r>
                  <a:rPr kumimoji="1" lang="zh-CN" altLang="en-US" dirty="0"/>
                  <a:t>）假设</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𝑢𝑛𝑖𝑓𝑜𝑟𝑚</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0,1,…,</m:t>
                        </m:r>
                        <m:r>
                          <a:rPr kumimoji="1" lang="en-US" altLang="zh-CN" b="0" i="1" smtClean="0">
                            <a:latin typeface="Cambria Math" panose="02040503050406030204" pitchFamily="18" charset="0"/>
                            <a:ea typeface="Cambria Math" panose="02040503050406030204" pitchFamily="18" charset="0"/>
                          </a:rPr>
                          <m:t>𝑙</m:t>
                        </m:r>
                      </m:e>
                    </m:d>
                    <m:r>
                      <a:rPr kumimoji="1" lang="zh-CN" altLang="en-US"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e>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e>
                    </m:d>
                    <m:r>
                      <a:rPr kumimoji="1" lang="en-US" altLang="zh-CN" b="0" i="0"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0"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+1</m:t>
                        </m:r>
                      </m:den>
                    </m:f>
                  </m:oMath>
                </a14:m>
                <a:endParaRPr kumimoji="1" lang="en-US" altLang="zh-CN" dirty="0"/>
              </a:p>
              <a:p>
                <a:pPr lvl="1"/>
                <a:r>
                  <a:rPr kumimoji="1" lang="en-US" altLang="zh-CN" dirty="0"/>
                  <a:t>3</a:t>
                </a:r>
                <a:r>
                  <a:rPr kumimoji="1" lang="zh-CN" altLang="en-US" dirty="0"/>
                  <a:t>）假设</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𝐶𝑎𝑡𝑒𝑔𝑜𝑟𝑖𝑐𝑎𝑙</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𝑡</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r>
                              <m:rPr>
                                <m:nor/>
                              </m:rPr>
                              <a:rPr kumimoji="1" lang="en-US" altLang="zh-CN" dirty="0"/>
                              <m:t> </m:t>
                            </m:r>
                          </m:sub>
                        </m:sSub>
                      </m:e>
                    </m:d>
                    <m:r>
                      <a:rPr kumimoji="1" lang="zh-CN" altLang="en-US"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e>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𝑝</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𝑠</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𝑡</m:t>
                        </m:r>
                      </m:e>
                      <m:sub>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𝑗</m:t>
                            </m:r>
                          </m:sub>
                        </m:sSub>
                      </m:sub>
                    </m:sSub>
                    <m:r>
                      <a:rPr kumimoji="1" lang="en-US" altLang="zh-CN" b="0" i="1" smtClean="0">
                        <a:latin typeface="Cambria Math" panose="02040503050406030204" pitchFamily="18" charset="0"/>
                        <a:ea typeface="Cambria Math" panose="02040503050406030204" pitchFamily="18" charset="0"/>
                      </a:rPr>
                      <m:t>)</m:t>
                    </m:r>
                  </m:oMath>
                </a14:m>
                <a:endParaRPr kumimoji="1" lang="en-US" altLang="zh-CN" dirty="0"/>
              </a:p>
              <a:p>
                <a:pPr lvl="1"/>
                <a:r>
                  <a:rPr lang="zh-CN" altLang="zh-CN" dirty="0"/>
                  <a:t>仅考虑词与词的互译概率，缺乏对单词顺序的理解。 </a:t>
                </a:r>
                <a:endParaRPr kumimoji="1" lang="zh-CN" altLang="en-US" dirty="0"/>
              </a:p>
            </p:txBody>
          </p:sp>
        </mc:Choice>
        <mc:Fallback xmlns="">
          <p:sp>
            <p:nvSpPr>
              <p:cNvPr id="3" name="内容占位符 2">
                <a:extLst>
                  <a:ext uri="{FF2B5EF4-FFF2-40B4-BE49-F238E27FC236}">
                    <a16:creationId xmlns:a16="http://schemas.microsoft.com/office/drawing/2014/main" id="{0E7EE469-A292-0B44-B3B2-B296410AD776}"/>
                  </a:ext>
                </a:extLst>
              </p:cNvPr>
              <p:cNvSpPr>
                <a:spLocks noGrp="1" noRot="1" noChangeAspect="1" noMove="1" noResize="1" noEditPoints="1" noAdjustHandles="1" noChangeArrowheads="1" noChangeShapeType="1" noTextEdit="1"/>
              </p:cNvSpPr>
              <p:nvPr>
                <p:ph idx="1"/>
              </p:nvPr>
            </p:nvSpPr>
            <p:spPr>
              <a:blipFill>
                <a:blip r:embed="rId2"/>
                <a:stretch>
                  <a:fillRect l="-800" t="-1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FA55E6D-153D-6549-A397-7DE89E2ADFE0}"/>
                  </a:ext>
                </a:extLst>
              </p:cNvPr>
              <p:cNvSpPr/>
              <p:nvPr/>
            </p:nvSpPr>
            <p:spPr>
              <a:xfrm>
                <a:off x="6422635" y="301486"/>
                <a:ext cx="5661806"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nary>
                        <m:naryPr>
                          <m:chr m:val="∏"/>
                          <m:ctrlPr>
                            <a:rPr kumimoji="1" lang="en-US" altLang="zh-CN" i="1">
                              <a:latin typeface="Cambria Math" panose="02040503050406030204" pitchFamily="18" charset="0"/>
                              <a:ea typeface="Cambria Math" panose="02040503050406030204" pitchFamily="18" charset="0"/>
                            </a:rPr>
                          </m:ctrlPr>
                        </m:naryPr>
                        <m:sub>
                          <m:r>
                            <m:rPr>
                              <m:brk m:alnAt="23"/>
                            </m:rP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𝑚</m:t>
                          </m:r>
                        </m:sup>
                        <m:e>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4" name="矩形 3">
                <a:extLst>
                  <a:ext uri="{FF2B5EF4-FFF2-40B4-BE49-F238E27FC236}">
                    <a16:creationId xmlns:a16="http://schemas.microsoft.com/office/drawing/2014/main" id="{EFA55E6D-153D-6549-A397-7DE89E2ADFE0}"/>
                  </a:ext>
                </a:extLst>
              </p:cNvPr>
              <p:cNvSpPr>
                <a:spLocks noRot="1" noChangeAspect="1" noMove="1" noResize="1" noEditPoints="1" noAdjustHandles="1" noChangeArrowheads="1" noChangeShapeType="1" noTextEdit="1"/>
              </p:cNvSpPr>
              <p:nvPr/>
            </p:nvSpPr>
            <p:spPr>
              <a:xfrm>
                <a:off x="6422635" y="301486"/>
                <a:ext cx="5661806" cy="879856"/>
              </a:xfrm>
              <a:prstGeom prst="rect">
                <a:avLst/>
              </a:prstGeom>
              <a:blipFill>
                <a:blip r:embed="rId3"/>
                <a:stretch>
                  <a:fillRect t="-97101" b="-146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60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1ACF3-47B8-CF4F-A019-C6DB1CED19DB}"/>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0E7EE469-A292-0B44-B3B2-B296410AD776}"/>
              </a:ext>
            </a:extLst>
          </p:cNvPr>
          <p:cNvSpPr>
            <a:spLocks noGrp="1"/>
          </p:cNvSpPr>
          <p:nvPr>
            <p:ph idx="1"/>
          </p:nvPr>
        </p:nvSpPr>
        <p:spPr>
          <a:xfrm>
            <a:off x="1443256" y="1181342"/>
            <a:ext cx="9520158" cy="2347671"/>
          </a:xfrm>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IBM1</a:t>
            </a:r>
            <a:r>
              <a:rPr kumimoji="1" lang="zh-CN" altLang="en-US" dirty="0"/>
              <a:t>，由目标语言句子（英语）生成源语言句子（法语）的实现过程：</a:t>
            </a:r>
            <a:endParaRPr kumimoji="1" lang="en-US" altLang="zh-CN" dirty="0"/>
          </a:p>
        </p:txBody>
      </p:sp>
      <p:pic>
        <p:nvPicPr>
          <p:cNvPr id="4" name="图片 3">
            <a:extLst>
              <a:ext uri="{FF2B5EF4-FFF2-40B4-BE49-F238E27FC236}">
                <a16:creationId xmlns:a16="http://schemas.microsoft.com/office/drawing/2014/main" id="{782C6F93-CF3E-F946-9113-C18DBA60FD03}"/>
              </a:ext>
            </a:extLst>
          </p:cNvPr>
          <p:cNvPicPr>
            <a:picLocks noChangeAspect="1"/>
          </p:cNvPicPr>
          <p:nvPr/>
        </p:nvPicPr>
        <p:blipFill>
          <a:blip r:embed="rId3"/>
          <a:stretch>
            <a:fillRect/>
          </a:stretch>
        </p:blipFill>
        <p:spPr>
          <a:xfrm>
            <a:off x="2460804" y="2055883"/>
            <a:ext cx="7485062" cy="4055992"/>
          </a:xfrm>
          <a:prstGeom prst="rect">
            <a:avLst/>
          </a:prstGeom>
        </p:spPr>
      </p:pic>
    </p:spTree>
    <p:extLst>
      <p:ext uri="{BB962C8B-B14F-4D97-AF65-F5344CB8AC3E}">
        <p14:creationId xmlns:p14="http://schemas.microsoft.com/office/powerpoint/2010/main" val="355963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IBM2</a:t>
                </a:r>
              </a:p>
              <a:p>
                <a:pPr lvl="1"/>
                <a:r>
                  <a:rPr kumimoji="1" lang="en-US" altLang="zh-CN" dirty="0"/>
                  <a:t>1</a:t>
                </a:r>
                <a:r>
                  <a:rPr kumimoji="1" lang="zh-CN" altLang="en-US" dirty="0"/>
                  <a:t>）假设</a:t>
                </a:r>
                <a14:m>
                  <m:oMath xmlns:m="http://schemas.openxmlformats.org/officeDocument/2006/math">
                    <m:r>
                      <a:rPr kumimoji="1" lang="zh-CN" altLang="en-US" i="1">
                        <a:latin typeface="Cambria Math" panose="02040503050406030204" pitchFamily="18" charset="0"/>
                      </a:rPr>
                      <m:t>𝜀</m:t>
                    </m:r>
                    <m:r>
                      <a:rPr kumimoji="1" lang="zh-CN" altLang="en-US" i="1">
                        <a:latin typeface="Cambria Math" panose="02040503050406030204" pitchFamily="18" charset="0"/>
                      </a:rPr>
                      <m:t>≡</m:t>
                    </m:r>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oMath>
                </a14:m>
                <a:r>
                  <a:rPr kumimoji="1" lang="zh-CN" altLang="en-US" dirty="0"/>
                  <a:t>，是一个较小的常量</a:t>
                </a:r>
                <a:endParaRPr kumimoji="1" lang="en-US" altLang="zh-CN" dirty="0"/>
              </a:p>
              <a:p>
                <a:pPr lvl="1"/>
                <a:r>
                  <a:rPr kumimoji="1" lang="en-US" altLang="zh-CN" dirty="0"/>
                  <a:t>2</a:t>
                </a:r>
                <a:r>
                  <a:rPr kumimoji="1" lang="zh-CN" altLang="en-US" dirty="0"/>
                  <a:t>）</a:t>
                </a:r>
                <a:r>
                  <a:rPr kumimoji="1" lang="zh-CN" altLang="en-US" dirty="0">
                    <a:solidFill>
                      <a:srgbClr val="FF0000"/>
                    </a:solidFill>
                  </a:rPr>
                  <a:t>假设</a:t>
                </a:r>
                <a14:m>
                  <m:oMath xmlns:m="http://schemas.openxmlformats.org/officeDocument/2006/math">
                    <m:r>
                      <a:rPr kumimoji="1" lang="en-US" altLang="zh-CN" i="1">
                        <a:solidFill>
                          <a:srgbClr val="FF0000"/>
                        </a:solidFill>
                        <a:latin typeface="Cambria Math" panose="02040503050406030204" pitchFamily="18" charset="0"/>
                        <a:ea typeface="Cambria Math" panose="02040503050406030204" pitchFamily="18" charset="0"/>
                      </a:rPr>
                      <m:t>𝑝</m:t>
                    </m:r>
                    <m:d>
                      <m:dPr>
                        <m:ctrlPr>
                          <a:rPr kumimoji="1" lang="en-US" altLang="zh-CN" i="1">
                            <a:solidFill>
                              <a:srgbClr val="FF0000"/>
                            </a:solidFill>
                            <a:latin typeface="Cambria Math" panose="02040503050406030204" pitchFamily="18" charset="0"/>
                            <a:ea typeface="Cambria Math" panose="02040503050406030204" pitchFamily="18" charset="0"/>
                          </a:rPr>
                        </m:ctrlPr>
                      </m:dPr>
                      <m:e>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e>
                      <m:e>
                        <m:sSubSup>
                          <m:sSubSupPr>
                            <m:ctrlPr>
                              <a:rPr kumimoji="1" lang="en-US" altLang="zh-CN" i="1">
                                <a:solidFill>
                                  <a:srgbClr val="FF0000"/>
                                </a:solidFill>
                                <a:latin typeface="Cambria Math" panose="02040503050406030204" pitchFamily="18" charset="0"/>
                                <a:ea typeface="Cambria Math" panose="02040503050406030204" pitchFamily="18" charset="0"/>
                              </a:rPr>
                            </m:ctrlPr>
                          </m:sSubSup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1</m:t>
                            </m:r>
                          </m:sub>
                          <m:sup>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−1</m:t>
                            </m:r>
                          </m:sup>
                        </m:sSubSup>
                        <m:r>
                          <a:rPr kumimoji="1" lang="en-US" altLang="zh-CN" i="1">
                            <a:solidFill>
                              <a:srgbClr val="FF0000"/>
                            </a:solidFill>
                            <a:latin typeface="Cambria Math" panose="02040503050406030204" pitchFamily="18" charset="0"/>
                            <a:ea typeface="Cambria Math" panose="02040503050406030204" pitchFamily="18" charset="0"/>
                          </a:rPr>
                          <m:t>,</m:t>
                        </m:r>
                        <m:sSubSup>
                          <m:sSubSupPr>
                            <m:ctrlPr>
                              <a:rPr kumimoji="1" lang="en-US" altLang="zh-CN" i="1">
                                <a:solidFill>
                                  <a:srgbClr val="FF0000"/>
                                </a:solidFill>
                                <a:latin typeface="Cambria Math" panose="02040503050406030204" pitchFamily="18" charset="0"/>
                                <a:ea typeface="Cambria Math" panose="02040503050406030204" pitchFamily="18" charset="0"/>
                              </a:rPr>
                            </m:ctrlPr>
                          </m:sSubSupPr>
                          <m:e>
                            <m:r>
                              <a:rPr kumimoji="1" lang="en-US" altLang="zh-CN" i="1">
                                <a:solidFill>
                                  <a:srgbClr val="FF0000"/>
                                </a:solidFill>
                                <a:latin typeface="Cambria Math" panose="02040503050406030204" pitchFamily="18" charset="0"/>
                                <a:ea typeface="Cambria Math" panose="02040503050406030204" pitchFamily="18" charset="0"/>
                              </a:rPr>
                              <m:t>𝑠</m:t>
                            </m:r>
                          </m:e>
                          <m:sub>
                            <m:r>
                              <a:rPr kumimoji="1" lang="en-US" altLang="zh-CN" i="1">
                                <a:solidFill>
                                  <a:srgbClr val="FF0000"/>
                                </a:solidFill>
                                <a:latin typeface="Cambria Math" panose="02040503050406030204" pitchFamily="18" charset="0"/>
                                <a:ea typeface="Cambria Math" panose="02040503050406030204" pitchFamily="18" charset="0"/>
                              </a:rPr>
                              <m:t>1</m:t>
                            </m:r>
                          </m:sub>
                          <m:sup>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−1</m:t>
                            </m:r>
                          </m:sup>
                        </m:sSubSup>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𝑇</m:t>
                        </m:r>
                      </m:e>
                    </m:d>
                    <m:r>
                      <a:rPr kumimoji="1" lang="en-US" altLang="zh-CN">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𝑎</m:t>
                    </m:r>
                    <m:r>
                      <a:rPr kumimoji="1" lang="en-US" altLang="zh-CN" b="0" i="0" smtClean="0">
                        <a:solidFill>
                          <a:srgbClr val="FF0000"/>
                        </a:solidFill>
                        <a:latin typeface="Cambria Math" panose="02040503050406030204" pitchFamily="18" charset="0"/>
                        <a:ea typeface="Cambria Math" panose="02040503050406030204" pitchFamily="18" charset="0"/>
                      </a:rPr>
                      <m:t>(</m:t>
                    </m:r>
                    <m:sSub>
                      <m:sSubPr>
                        <m:ctrlPr>
                          <a:rPr kumimoji="1" lang="en-US" altLang="zh-CN" b="0" i="1" smtClean="0">
                            <a:solidFill>
                              <a:srgbClr val="FF0000"/>
                            </a:solidFill>
                            <a:latin typeface="Cambria Math" panose="02040503050406030204" pitchFamily="18" charset="0"/>
                            <a:ea typeface="Cambria Math" panose="02040503050406030204" pitchFamily="18" charset="0"/>
                          </a:rPr>
                        </m:ctrlPr>
                      </m:sSubPr>
                      <m:e>
                        <m:r>
                          <a:rPr kumimoji="1" lang="en-US" altLang="zh-CN" b="0" i="1" smtClean="0">
                            <a:solidFill>
                              <a:srgbClr val="FF0000"/>
                            </a:solidFill>
                            <a:latin typeface="Cambria Math" panose="02040503050406030204" pitchFamily="18" charset="0"/>
                            <a:ea typeface="Cambria Math" panose="02040503050406030204" pitchFamily="18" charset="0"/>
                          </a:rPr>
                          <m:t>𝑎</m:t>
                        </m:r>
                      </m:e>
                      <m:sub>
                        <m:r>
                          <a:rPr kumimoji="1" lang="en-US" altLang="zh-CN" b="0" i="1" smtClean="0">
                            <a:solidFill>
                              <a:srgbClr val="FF0000"/>
                            </a:solidFill>
                            <a:latin typeface="Cambria Math" panose="02040503050406030204" pitchFamily="18" charset="0"/>
                            <a:ea typeface="Cambria Math" panose="02040503050406030204" pitchFamily="18" charset="0"/>
                          </a:rPr>
                          <m:t>𝑗</m:t>
                        </m:r>
                      </m:sub>
                    </m:sSub>
                    <m:r>
                      <a:rPr kumimoji="1" lang="en-US" altLang="zh-CN" b="0" i="1" smtClean="0">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𝑙</m:t>
                    </m:r>
                    <m:r>
                      <a:rPr kumimoji="1" lang="en-US" altLang="zh-CN" b="0" i="0" smtClean="0">
                        <a:solidFill>
                          <a:srgbClr val="FF0000"/>
                        </a:solidFill>
                        <a:latin typeface="Cambria Math" panose="02040503050406030204" pitchFamily="18" charset="0"/>
                        <a:ea typeface="Cambria Math" panose="02040503050406030204" pitchFamily="18" charset="0"/>
                      </a:rPr>
                      <m:t>)</m:t>
                    </m:r>
                  </m:oMath>
                </a14:m>
                <a:r>
                  <a:rPr kumimoji="1" lang="zh-CN" altLang="en-US" dirty="0">
                    <a:solidFill>
                      <a:srgbClr val="FF0000"/>
                    </a:solidFill>
                  </a:rPr>
                  <a:t>，</a:t>
                </a:r>
                <a14:m>
                  <m:oMath xmlns:m="http://schemas.openxmlformats.org/officeDocument/2006/math">
                    <m:nary>
                      <m:naryPr>
                        <m:chr m:val="∑"/>
                        <m:ctrlPr>
                          <a:rPr kumimoji="1" lang="zh-CN" altLang="en-US" i="1" dirty="0" smtClean="0">
                            <a:solidFill>
                              <a:srgbClr val="FF0000"/>
                            </a:solidFill>
                            <a:latin typeface="Cambria Math" panose="02040503050406030204" pitchFamily="18" charset="0"/>
                          </a:rPr>
                        </m:ctrlPr>
                      </m:naryPr>
                      <m:sub>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r>
                          <m:rPr>
                            <m:brk m:alnAt="23"/>
                          </m:rPr>
                          <a:rPr kumimoji="1" lang="en-US" altLang="zh-CN" b="0" i="1" dirty="0" smtClean="0">
                            <a:solidFill>
                              <a:srgbClr val="FF0000"/>
                            </a:solidFill>
                            <a:latin typeface="Cambria Math" panose="02040503050406030204" pitchFamily="18" charset="0"/>
                          </a:rPr>
                          <m:t>=</m:t>
                        </m:r>
                        <m:r>
                          <a:rPr kumimoji="1" lang="en-US" altLang="zh-CN" b="0" i="1" dirty="0" smtClean="0">
                            <a:solidFill>
                              <a:srgbClr val="FF0000"/>
                            </a:solidFill>
                            <a:latin typeface="Cambria Math" panose="02040503050406030204" pitchFamily="18" charset="0"/>
                          </a:rPr>
                          <m:t>0</m:t>
                        </m:r>
                      </m:sub>
                      <m:sup>
                        <m:r>
                          <a:rPr kumimoji="1" lang="en-US" altLang="zh-CN" b="0" i="1" dirty="0" smtClean="0">
                            <a:solidFill>
                              <a:srgbClr val="FF0000"/>
                            </a:solidFill>
                            <a:latin typeface="Cambria Math" panose="02040503050406030204" pitchFamily="18" charset="0"/>
                          </a:rPr>
                          <m:t>𝑙</m:t>
                        </m:r>
                      </m:sup>
                      <m:e>
                        <m:r>
                          <a:rPr kumimoji="1" lang="en-US" altLang="zh-CN" i="1">
                            <a:solidFill>
                              <a:srgbClr val="FF0000"/>
                            </a:solidFill>
                            <a:latin typeface="Cambria Math" panose="02040503050406030204" pitchFamily="18" charset="0"/>
                            <a:ea typeface="Cambria Math" panose="02040503050406030204" pitchFamily="18" charset="0"/>
                          </a:rPr>
                          <m:t>𝑎</m:t>
                        </m:r>
                        <m:r>
                          <a:rPr kumimoji="1" lang="en-US" altLang="zh-CN">
                            <a:solidFill>
                              <a:srgbClr val="FF0000"/>
                            </a:solidFill>
                            <a:latin typeface="Cambria Math" panose="02040503050406030204" pitchFamily="18" charset="0"/>
                            <a:ea typeface="Cambria Math" panose="02040503050406030204" pitchFamily="18" charset="0"/>
                          </a:rPr>
                          <m:t>(</m:t>
                        </m:r>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𝑙</m:t>
                        </m:r>
                        <m:r>
                          <a:rPr kumimoji="1" lang="en-US" altLang="zh-CN">
                            <a:solidFill>
                              <a:srgbClr val="FF0000"/>
                            </a:solidFill>
                            <a:latin typeface="Cambria Math" panose="02040503050406030204" pitchFamily="18" charset="0"/>
                            <a:ea typeface="Cambria Math" panose="02040503050406030204" pitchFamily="18" charset="0"/>
                          </a:rPr>
                          <m:t>)</m:t>
                        </m:r>
                      </m:e>
                    </m:nary>
                    <m:r>
                      <a:rPr kumimoji="1" lang="en-US" altLang="zh-CN" b="0" i="1" dirty="0" smtClean="0">
                        <a:solidFill>
                          <a:srgbClr val="FF0000"/>
                        </a:solidFill>
                        <a:latin typeface="Cambria Math" panose="02040503050406030204" pitchFamily="18" charset="0"/>
                      </a:rPr>
                      <m:t>=1</m:t>
                    </m:r>
                  </m:oMath>
                </a14:m>
                <a:endParaRPr kumimoji="1" lang="en-US" altLang="zh-CN" dirty="0">
                  <a:solidFill>
                    <a:srgbClr val="FF0000"/>
                  </a:solidFill>
                </a:endParaRPr>
              </a:p>
              <a:p>
                <a:pPr lvl="1"/>
                <a:r>
                  <a:rPr kumimoji="1" lang="en-US" altLang="zh-CN" dirty="0"/>
                  <a:t>3</a:t>
                </a:r>
                <a:r>
                  <a:rPr kumimoji="1" lang="zh-CN" altLang="en-US" dirty="0"/>
                  <a:t>）假设</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𝐶𝑎𝑡𝑒𝑔𝑜𝑟𝑖𝑐𝑎𝑙</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𝜃</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𝑡</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r>
                              <m:rPr>
                                <m:nor/>
                              </m:rPr>
                              <a:rPr kumimoji="1" lang="en-US" altLang="zh-CN" dirty="0"/>
                              <m:t> </m:t>
                            </m:r>
                          </m:sub>
                        </m:sSub>
                      </m:e>
                    </m:d>
                    <m:r>
                      <a:rPr kumimoji="1" lang="zh-CN" altLang="en-US"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e>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𝑡</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oMath>
                </a14:m>
                <a:endParaRPr kumimoji="1" lang="en-US" altLang="zh-CN" dirty="0"/>
              </a:p>
              <a:p>
                <a:pPr lvl="1"/>
                <a:r>
                  <a:rPr lang="zh-CN" altLang="zh-CN" dirty="0"/>
                  <a:t>在句子中考虑单词的</a:t>
                </a:r>
                <a:r>
                  <a:rPr lang="zh-CN" altLang="en-US" dirty="0"/>
                  <a:t>绝对</a:t>
                </a:r>
                <a:r>
                  <a:rPr lang="zh-CN" altLang="zh-CN" dirty="0"/>
                  <a:t>顺序，它记住了单词在输出句子中通常所处的位置，并在中间步骤重新排列单词。 </a:t>
                </a:r>
                <a:endParaRPr kumimoji="1"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303624D6-05F7-674B-A1D9-B3758F977153}"/>
                  </a:ext>
                </a:extLst>
              </p:cNvPr>
              <p:cNvSpPr>
                <a:spLocks noGrp="1" noRot="1" noChangeAspect="1" noMove="1" noResize="1" noEditPoints="1" noAdjustHandles="1" noChangeArrowheads="1" noChangeShapeType="1" noTextEdit="1"/>
              </p:cNvSpPr>
              <p:nvPr>
                <p:ph idx="1"/>
              </p:nvPr>
            </p:nvSpPr>
            <p:spPr>
              <a:blipFill>
                <a:blip r:embed="rId2"/>
                <a:stretch>
                  <a:fillRect l="-800" t="-1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D4ADCB6-E787-7F40-9A2A-2DF791B57363}"/>
                  </a:ext>
                </a:extLst>
              </p:cNvPr>
              <p:cNvSpPr/>
              <p:nvPr/>
            </p:nvSpPr>
            <p:spPr>
              <a:xfrm>
                <a:off x="6422635" y="301486"/>
                <a:ext cx="5661806"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nary>
                        <m:naryPr>
                          <m:chr m:val="∏"/>
                          <m:ctrlPr>
                            <a:rPr kumimoji="1" lang="en-US" altLang="zh-CN" i="1">
                              <a:latin typeface="Cambria Math" panose="02040503050406030204" pitchFamily="18" charset="0"/>
                              <a:ea typeface="Cambria Math" panose="02040503050406030204" pitchFamily="18" charset="0"/>
                            </a:rPr>
                          </m:ctrlPr>
                        </m:naryPr>
                        <m:sub>
                          <m:r>
                            <m:rPr>
                              <m:brk m:alnAt="23"/>
                            </m:rP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𝑚</m:t>
                          </m:r>
                        </m:sup>
                        <m:e>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4" name="矩形 3">
                <a:extLst>
                  <a:ext uri="{FF2B5EF4-FFF2-40B4-BE49-F238E27FC236}">
                    <a16:creationId xmlns:a16="http://schemas.microsoft.com/office/drawing/2014/main" id="{7D4ADCB6-E787-7F40-9A2A-2DF791B57363}"/>
                  </a:ext>
                </a:extLst>
              </p:cNvPr>
              <p:cNvSpPr>
                <a:spLocks noRot="1" noChangeAspect="1" noMove="1" noResize="1" noEditPoints="1" noAdjustHandles="1" noChangeArrowheads="1" noChangeShapeType="1" noTextEdit="1"/>
              </p:cNvSpPr>
              <p:nvPr/>
            </p:nvSpPr>
            <p:spPr>
              <a:xfrm>
                <a:off x="6422635" y="301486"/>
                <a:ext cx="5661806" cy="879856"/>
              </a:xfrm>
              <a:prstGeom prst="rect">
                <a:avLst/>
              </a:prstGeom>
              <a:blipFill>
                <a:blip r:embed="rId3"/>
                <a:stretch>
                  <a:fillRect t="-97101" b="-146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36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1ACF3-47B8-CF4F-A019-C6DB1CED19DB}"/>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0E7EE469-A292-0B44-B3B2-B296410AD776}"/>
              </a:ext>
            </a:extLst>
          </p:cNvPr>
          <p:cNvSpPr>
            <a:spLocks noGrp="1"/>
          </p:cNvSpPr>
          <p:nvPr>
            <p:ph idx="1"/>
          </p:nvPr>
        </p:nvSpPr>
        <p:spPr>
          <a:xfrm>
            <a:off x="1443256" y="1181342"/>
            <a:ext cx="9520158" cy="2347671"/>
          </a:xfrm>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IBM2</a:t>
            </a:r>
            <a:r>
              <a:rPr kumimoji="1" lang="zh-CN" altLang="en-US" dirty="0"/>
              <a:t>，由目标语言句子（英语）生成源语言句子（法语）的实现过程：</a:t>
            </a:r>
            <a:endParaRPr kumimoji="1" lang="en-US" altLang="zh-CN" dirty="0"/>
          </a:p>
        </p:txBody>
      </p:sp>
      <p:pic>
        <p:nvPicPr>
          <p:cNvPr id="5" name="图片 4">
            <a:extLst>
              <a:ext uri="{FF2B5EF4-FFF2-40B4-BE49-F238E27FC236}">
                <a16:creationId xmlns:a16="http://schemas.microsoft.com/office/drawing/2014/main" id="{177ACB5D-E0BF-D44E-84F8-95B2994B6601}"/>
              </a:ext>
            </a:extLst>
          </p:cNvPr>
          <p:cNvPicPr>
            <a:picLocks noChangeAspect="1"/>
          </p:cNvPicPr>
          <p:nvPr/>
        </p:nvPicPr>
        <p:blipFill>
          <a:blip r:embed="rId3"/>
          <a:stretch>
            <a:fillRect/>
          </a:stretch>
        </p:blipFill>
        <p:spPr>
          <a:xfrm>
            <a:off x="2434702" y="2073993"/>
            <a:ext cx="7537266" cy="3998195"/>
          </a:xfrm>
          <a:prstGeom prst="rect">
            <a:avLst/>
          </a:prstGeom>
        </p:spPr>
      </p:pic>
    </p:spTree>
    <p:extLst>
      <p:ext uri="{BB962C8B-B14F-4D97-AF65-F5344CB8AC3E}">
        <p14:creationId xmlns:p14="http://schemas.microsoft.com/office/powerpoint/2010/main" val="54027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33CF1-D670-764D-8AE9-CE0C15A336FD}"/>
              </a:ext>
            </a:extLst>
          </p:cNvPr>
          <p:cNvSpPr>
            <a:spLocks noGrp="1"/>
          </p:cNvSpPr>
          <p:nvPr>
            <p:ph type="title"/>
          </p:nvPr>
        </p:nvSpPr>
        <p:spPr/>
        <p:txBody>
          <a:bodyPr/>
          <a:lstStyle/>
          <a:p>
            <a:r>
              <a:rPr kumimoji="1" lang="zh-CN" altLang="en-US" dirty="0"/>
              <a:t>绪论</a:t>
            </a:r>
          </a:p>
        </p:txBody>
      </p:sp>
      <p:sp>
        <p:nvSpPr>
          <p:cNvPr id="3" name="内容占位符 2">
            <a:extLst>
              <a:ext uri="{FF2B5EF4-FFF2-40B4-BE49-F238E27FC236}">
                <a16:creationId xmlns:a16="http://schemas.microsoft.com/office/drawing/2014/main" id="{D81E6E0B-0802-FC4A-A37A-B7CEDE032D7A}"/>
              </a:ext>
            </a:extLst>
          </p:cNvPr>
          <p:cNvSpPr>
            <a:spLocks noGrp="1"/>
          </p:cNvSpPr>
          <p:nvPr>
            <p:ph idx="1"/>
          </p:nvPr>
        </p:nvSpPr>
        <p:spPr/>
        <p:txBody>
          <a:bodyPr/>
          <a:lstStyle/>
          <a:p>
            <a:r>
              <a:rPr lang="zh-CN" altLang="en-US" dirty="0"/>
              <a:t>定义</a:t>
            </a:r>
            <a:endParaRPr lang="en-US" altLang="zh-CN" dirty="0"/>
          </a:p>
          <a:p>
            <a:pPr lvl="1"/>
            <a:r>
              <a:rPr lang="zh-CN" altLang="zh-CN" dirty="0"/>
              <a:t>机器翻译（</a:t>
            </a:r>
            <a:r>
              <a:rPr lang="en-US" altLang="zh-CN" dirty="0"/>
              <a:t>Machine Translation, MT</a:t>
            </a:r>
            <a:r>
              <a:rPr lang="zh-CN" altLang="zh-CN" dirty="0"/>
              <a:t>）是用计算机把一种语言（源语言，</a:t>
            </a:r>
            <a:r>
              <a:rPr lang="en-US" altLang="zh-CN" dirty="0"/>
              <a:t>source language</a:t>
            </a:r>
            <a:r>
              <a:rPr lang="zh-CN" altLang="zh-CN" dirty="0"/>
              <a:t>）翻译成另一种语言（目标语言，</a:t>
            </a:r>
            <a:r>
              <a:rPr lang="en-US" altLang="zh-CN" dirty="0"/>
              <a:t>target language</a:t>
            </a:r>
            <a:r>
              <a:rPr lang="zh-CN" altLang="zh-CN" dirty="0"/>
              <a:t>）的一门学科和技术。</a:t>
            </a:r>
            <a:endParaRPr lang="en-US" altLang="zh-CN" dirty="0"/>
          </a:p>
          <a:p>
            <a:pPr marL="228600" lvl="1" indent="-228600">
              <a:lnSpc>
                <a:spcPct val="100000"/>
              </a:lnSpc>
              <a:spcBef>
                <a:spcPts val="1000"/>
              </a:spcBef>
              <a:buFont typeface="Arial" panose="020B0604020202020204" pitchFamily="34" charset="0"/>
              <a:buChar char="•"/>
            </a:pPr>
            <a:r>
              <a:rPr lang="zh-CN" altLang="en-US" sz="2400" dirty="0"/>
              <a:t>应用场景</a:t>
            </a:r>
            <a:endParaRPr lang="zh-CN" altLang="zh-CN" sz="2400" dirty="0"/>
          </a:p>
          <a:p>
            <a:pPr lvl="1"/>
            <a:r>
              <a:rPr kumimoji="1" lang="zh-CN" altLang="en-US" dirty="0"/>
              <a:t>在线翻译、翻译机、语音同传、跨语言检索</a:t>
            </a:r>
            <a:r>
              <a:rPr kumimoji="1" lang="en-US" altLang="zh-CN" dirty="0"/>
              <a:t>……</a:t>
            </a:r>
            <a:endParaRPr kumimoji="1" lang="zh-CN" altLang="en-US" dirty="0"/>
          </a:p>
        </p:txBody>
      </p:sp>
    </p:spTree>
    <p:extLst>
      <p:ext uri="{BB962C8B-B14F-4D97-AF65-F5344CB8AC3E}">
        <p14:creationId xmlns:p14="http://schemas.microsoft.com/office/powerpoint/2010/main" val="3026696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a:xfrm>
                <a:off x="1443256" y="1181342"/>
                <a:ext cx="9520158" cy="3633546"/>
              </a:xfrm>
            </p:spPr>
            <p:txBody>
              <a:bodyPr>
                <a:normAutofit/>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IBM3</a:t>
                </a:r>
              </a:p>
              <a:p>
                <a:pPr lvl="1"/>
                <a:r>
                  <a:rPr lang="zh-CN" altLang="zh-CN" dirty="0"/>
                  <a:t>考虑单词的繁衍能力，如果机器觉得有必要添加新词的时候，先插入</a:t>
                </a:r>
                <a:r>
                  <a:rPr lang="en-US" altLang="zh-CN" dirty="0"/>
                  <a:t>NULL</a:t>
                </a:r>
                <a:r>
                  <a:rPr lang="zh-CN" altLang="zh-CN" dirty="0"/>
                  <a:t>标记，然后为每个标记词选择合适的语法助词或单词。 </a:t>
                </a:r>
                <a:endParaRPr kumimoji="1" lang="en-US" altLang="zh-CN" dirty="0"/>
              </a:p>
              <a:p>
                <a:pPr lvl="1"/>
                <a:r>
                  <a:rPr kumimoji="1" lang="zh-CN" altLang="en-US" dirty="0"/>
                  <a:t>繁衍率：</a:t>
                </a:r>
                <a:r>
                  <a:rPr kumimoji="1" lang="en-US" altLang="zh-CN" dirty="0"/>
                  <a:t>n(</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|e)</a:t>
                </a:r>
              </a:p>
              <a:p>
                <a:pPr lvl="1"/>
                <a:r>
                  <a:rPr kumimoji="1" lang="zh-CN" altLang="en-US" dirty="0"/>
                  <a:t>插入概率：插入概率为</a:t>
                </a:r>
                <a:r>
                  <a:rPr kumimoji="1" lang="en-US" altLang="zh-CN" dirty="0"/>
                  <a:t>p</a:t>
                </a:r>
                <a:r>
                  <a:rPr kumimoji="1" lang="en-US" altLang="zh-CN" baseline="-25000" dirty="0"/>
                  <a:t>1</a:t>
                </a:r>
                <a:r>
                  <a:rPr kumimoji="1" lang="zh-CN" altLang="en-US" dirty="0"/>
                  <a:t>，不插入概率为</a:t>
                </a:r>
                <a:r>
                  <a:rPr kumimoji="1" lang="en-US" altLang="zh-CN" dirty="0"/>
                  <a:t>p</a:t>
                </a:r>
                <a:r>
                  <a:rPr kumimoji="1" lang="en-US" altLang="zh-CN" baseline="-25000" dirty="0"/>
                  <a:t>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p</a:t>
                </a:r>
                <a:r>
                  <a:rPr kumimoji="1" lang="en-US" altLang="zh-CN" baseline="-25000" dirty="0"/>
                  <a:t>1</a:t>
                </a:r>
                <a:endParaRPr kumimoji="1" lang="zh-CN" altLang="en-US" dirty="0"/>
              </a:p>
              <a:p>
                <a:pPr lvl="1"/>
                <a:r>
                  <a:rPr kumimoji="1" lang="zh-CN" altLang="en-US" dirty="0"/>
                  <a:t>翻译概率：</a:t>
                </a:r>
                <a:r>
                  <a:rPr kumimoji="1" lang="en-US" altLang="zh-CN" dirty="0"/>
                  <a:t>p(</a:t>
                </a:r>
                <a:r>
                  <a:rPr kumimoji="1" lang="en-US" altLang="zh-CN" dirty="0" err="1"/>
                  <a:t>s|t</a:t>
                </a:r>
                <a:r>
                  <a:rPr kumimoji="1" lang="en-US" altLang="zh-CN" dirty="0"/>
                  <a:t>)</a:t>
                </a:r>
              </a:p>
              <a:p>
                <a:pPr lvl="1"/>
                <a:r>
                  <a:rPr kumimoji="1" lang="zh-CN" altLang="en-US" dirty="0"/>
                  <a:t>位变概率：</a:t>
                </a:r>
                <a:r>
                  <a:rPr kumimoji="1" lang="en-US" altLang="zh-CN" dirty="0"/>
                  <a:t>d(</a:t>
                </a:r>
                <a:r>
                  <a:rPr kumimoji="1" lang="en-US" altLang="zh-CN" dirty="0" err="1"/>
                  <a:t>j|i</a:t>
                </a:r>
                <a:r>
                  <a:rPr kumimoji="1" lang="en-US" altLang="zh-CN" dirty="0"/>
                  <a:t>,</a:t>
                </a:r>
                <a:r>
                  <a:rPr kumimoji="1" lang="zh-CN" altLang="en-US" dirty="0"/>
                  <a:t> </a:t>
                </a:r>
                <a:r>
                  <a:rPr kumimoji="1" lang="en-US" altLang="zh-CN" dirty="0"/>
                  <a:t>m,</a:t>
                </a:r>
                <a:r>
                  <a:rPr kumimoji="1" lang="zh-CN" altLang="en-US" dirty="0"/>
                  <a:t> </a:t>
                </a:r>
                <a:r>
                  <a:rPr kumimoji="1" lang="en-US" altLang="zh-CN" dirty="0"/>
                  <a:t>l)</a:t>
                </a:r>
              </a:p>
              <a:p>
                <a:pPr lvl="1"/>
                <a:endParaRPr kumimoji="1" lang="zh-CN" altLang="en-US" dirty="0"/>
              </a:p>
            </p:txBody>
          </p:sp>
        </mc:Choice>
        <mc:Fallback xmlns="">
          <p:sp>
            <p:nvSpPr>
              <p:cNvPr id="3" name="内容占位符 2">
                <a:extLst>
                  <a:ext uri="{FF2B5EF4-FFF2-40B4-BE49-F238E27FC236}">
                    <a16:creationId xmlns:a16="http://schemas.microsoft.com/office/drawing/2014/main" id="{303624D6-05F7-674B-A1D9-B3758F977153}"/>
                  </a:ext>
                </a:extLst>
              </p:cNvPr>
              <p:cNvSpPr>
                <a:spLocks noGrp="1" noRot="1" noChangeAspect="1" noMove="1" noResize="1" noEditPoints="1" noAdjustHandles="1" noChangeArrowheads="1" noChangeShapeType="1" noTextEdit="1"/>
              </p:cNvSpPr>
              <p:nvPr>
                <p:ph idx="1"/>
              </p:nvPr>
            </p:nvSpPr>
            <p:spPr>
              <a:xfrm>
                <a:off x="1443256" y="1181342"/>
                <a:ext cx="9520158" cy="3633546"/>
              </a:xfrm>
              <a:blipFill>
                <a:blip r:embed="rId3"/>
                <a:stretch>
                  <a:fillRect l="-800" t="-1045" r="-29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2C147A-0F72-6649-B929-F5304B5592C3}"/>
                  </a:ext>
                </a:extLst>
              </p:cNvPr>
              <p:cNvSpPr txBox="1"/>
              <p:nvPr/>
            </p:nvSpPr>
            <p:spPr>
              <a:xfrm>
                <a:off x="6877681" y="4177308"/>
                <a:ext cx="3909381" cy="400110"/>
              </a:xfrm>
              <a:prstGeom prst="rect">
                <a:avLst/>
              </a:prstGeom>
              <a:noFill/>
            </p:spPr>
            <p:txBody>
              <a:bodyPr wrap="square" rtlCol="0">
                <a:spAutoFit/>
              </a:bodyPr>
              <a:lstStyle/>
              <a:p>
                <a14:m>
                  <m:oMath xmlns:m="http://schemas.openxmlformats.org/officeDocument/2006/math">
                    <m:r>
                      <a:rPr kumimoji="1" lang="en-US" altLang="zh-CN" sz="2000" i="1" smtClean="0">
                        <a:solidFill>
                          <a:srgbClr val="FF0000"/>
                        </a:solidFill>
                        <a:latin typeface="Cambria Math" panose="02040503050406030204" pitchFamily="18" charset="0"/>
                        <a:ea typeface="Cambria Math" panose="02040503050406030204" pitchFamily="18" charset="0"/>
                      </a:rPr>
                      <m:t>𝑎</m:t>
                    </m:r>
                    <m:r>
                      <a:rPr kumimoji="1" lang="en-US" altLang="zh-CN" sz="2000">
                        <a:solidFill>
                          <a:srgbClr val="FF0000"/>
                        </a:solidFill>
                        <a:latin typeface="Cambria Math" panose="02040503050406030204" pitchFamily="18" charset="0"/>
                        <a:ea typeface="Cambria Math" panose="02040503050406030204" pitchFamily="18" charset="0"/>
                      </a:rPr>
                      <m:t>(</m:t>
                    </m:r>
                    <m:r>
                      <a:rPr kumimoji="1" lang="en-US" altLang="zh-CN" sz="2000" b="0" i="1" smtClean="0">
                        <a:solidFill>
                          <a:srgbClr val="FF0000"/>
                        </a:solidFill>
                        <a:latin typeface="Cambria Math" panose="02040503050406030204" pitchFamily="18" charset="0"/>
                        <a:ea typeface="Cambria Math" panose="02040503050406030204" pitchFamily="18" charset="0"/>
                      </a:rPr>
                      <m:t>𝑖</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𝑗</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𝑚</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𝑙</m:t>
                    </m:r>
                    <m:r>
                      <a:rPr kumimoji="1" lang="en-US" altLang="zh-CN" sz="2000">
                        <a:solidFill>
                          <a:srgbClr val="FF0000"/>
                        </a:solidFill>
                        <a:latin typeface="Cambria Math" panose="02040503050406030204" pitchFamily="18" charset="0"/>
                        <a:ea typeface="Cambria Math" panose="02040503050406030204" pitchFamily="18" charset="0"/>
                      </a:rPr>
                      <m:t>)</m:t>
                    </m:r>
                  </m:oMath>
                </a14:m>
                <a:r>
                  <a:rPr kumimoji="1" lang="zh-CN" altLang="en-US" sz="2000" dirty="0">
                    <a:solidFill>
                      <a:srgbClr val="FF0000"/>
                    </a:solidFill>
                  </a:rPr>
                  <a:t>与</a:t>
                </a:r>
                <a14:m>
                  <m:oMath xmlns:m="http://schemas.openxmlformats.org/officeDocument/2006/math">
                    <m:r>
                      <m:rPr>
                        <m:sty m:val="p"/>
                      </m:rPr>
                      <a:rPr kumimoji="1" lang="en-US" altLang="zh-CN" sz="2000" dirty="0">
                        <a:solidFill>
                          <a:srgbClr val="FF0000"/>
                        </a:solidFill>
                        <a:latin typeface="Cambria Math" panose="02040503050406030204" pitchFamily="18" charset="0"/>
                        <a:ea typeface="Cambria Math" panose="02040503050406030204" pitchFamily="18" charset="0"/>
                      </a:rPr>
                      <m:t>d</m:t>
                    </m:r>
                    <m:r>
                      <a:rPr kumimoji="1" lang="en-US" altLang="zh-CN" sz="2000" b="0" i="0" dirty="0" smtClean="0">
                        <a:solidFill>
                          <a:srgbClr val="FF0000"/>
                        </a:solidFill>
                        <a:latin typeface="Cambria Math" panose="02040503050406030204" pitchFamily="18" charset="0"/>
                        <a:ea typeface="Cambria Math" panose="02040503050406030204" pitchFamily="18" charset="0"/>
                      </a:rPr>
                      <m:t>(</m:t>
                    </m:r>
                    <m:r>
                      <a:rPr kumimoji="1" lang="en-US" altLang="zh-CN" sz="2000" b="0" i="1" smtClean="0">
                        <a:solidFill>
                          <a:srgbClr val="FF0000"/>
                        </a:solidFill>
                        <a:latin typeface="Cambria Math" panose="02040503050406030204" pitchFamily="18" charset="0"/>
                        <a:ea typeface="Cambria Math" panose="02040503050406030204" pitchFamily="18" charset="0"/>
                      </a:rPr>
                      <m:t>𝑗</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b="0" i="1" smtClean="0">
                        <a:solidFill>
                          <a:srgbClr val="FF0000"/>
                        </a:solidFill>
                        <a:latin typeface="Cambria Math" panose="02040503050406030204" pitchFamily="18" charset="0"/>
                        <a:ea typeface="Cambria Math" panose="02040503050406030204" pitchFamily="18" charset="0"/>
                      </a:rPr>
                      <m:t>𝑖</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𝑚</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𝑙</m:t>
                    </m:r>
                    <m:r>
                      <a:rPr kumimoji="1" lang="en-US" altLang="zh-CN" sz="2000">
                        <a:solidFill>
                          <a:srgbClr val="FF0000"/>
                        </a:solidFill>
                        <a:latin typeface="Cambria Math" panose="02040503050406030204" pitchFamily="18" charset="0"/>
                        <a:ea typeface="Cambria Math" panose="02040503050406030204" pitchFamily="18" charset="0"/>
                      </a:rPr>
                      <m:t>)</m:t>
                    </m:r>
                  </m:oMath>
                </a14:m>
                <a:r>
                  <a:rPr kumimoji="1" lang="zh-CN" altLang="en-US" sz="2000" dirty="0">
                    <a:solidFill>
                      <a:srgbClr val="FF0000"/>
                    </a:solidFill>
                  </a:rPr>
                  <a:t>的区别</a:t>
                </a:r>
              </a:p>
            </p:txBody>
          </p:sp>
        </mc:Choice>
        <mc:Fallback xmlns="">
          <p:sp>
            <p:nvSpPr>
              <p:cNvPr id="8" name="文本框 7">
                <a:extLst>
                  <a:ext uri="{FF2B5EF4-FFF2-40B4-BE49-F238E27FC236}">
                    <a16:creationId xmlns:a16="http://schemas.microsoft.com/office/drawing/2014/main" id="{E82C147A-0F72-6649-B929-F5304B5592C3}"/>
                  </a:ext>
                </a:extLst>
              </p:cNvPr>
              <p:cNvSpPr txBox="1">
                <a:spLocks noRot="1" noChangeAspect="1" noMove="1" noResize="1" noEditPoints="1" noAdjustHandles="1" noChangeArrowheads="1" noChangeShapeType="1" noTextEdit="1"/>
              </p:cNvSpPr>
              <p:nvPr/>
            </p:nvSpPr>
            <p:spPr>
              <a:xfrm>
                <a:off x="6877681" y="4177308"/>
                <a:ext cx="3909381" cy="400110"/>
              </a:xfrm>
              <a:prstGeom prst="rect">
                <a:avLst/>
              </a:prstGeom>
              <a:blipFill>
                <a:blip r:embed="rId4"/>
                <a:stretch>
                  <a:fillRect t="-625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54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90">
                                          <p:stCondLst>
                                            <p:cond delay="0"/>
                                          </p:stCondLst>
                                        </p:cTn>
                                        <p:tgtEl>
                                          <p:spTgt spid="8"/>
                                        </p:tgtEl>
                                      </p:cBhvr>
                                    </p:animEffect>
                                    <p:anim calcmode="lin" valueType="num">
                                      <p:cBhvr>
                                        <p:cTn id="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3" dur="13">
                                          <p:stCondLst>
                                            <p:cond delay="325"/>
                                          </p:stCondLst>
                                        </p:cTn>
                                        <p:tgtEl>
                                          <p:spTgt spid="8"/>
                                        </p:tgtEl>
                                      </p:cBhvr>
                                      <p:to x="100000" y="60000"/>
                                    </p:animScale>
                                    <p:animScale>
                                      <p:cBhvr>
                                        <p:cTn id="14" dur="83" decel="50000">
                                          <p:stCondLst>
                                            <p:cond delay="338"/>
                                          </p:stCondLst>
                                        </p:cTn>
                                        <p:tgtEl>
                                          <p:spTgt spid="8"/>
                                        </p:tgtEl>
                                      </p:cBhvr>
                                      <p:to x="100000" y="100000"/>
                                    </p:animScale>
                                    <p:animScale>
                                      <p:cBhvr>
                                        <p:cTn id="15" dur="13">
                                          <p:stCondLst>
                                            <p:cond delay="656"/>
                                          </p:stCondLst>
                                        </p:cTn>
                                        <p:tgtEl>
                                          <p:spTgt spid="8"/>
                                        </p:tgtEl>
                                      </p:cBhvr>
                                      <p:to x="100000" y="80000"/>
                                    </p:animScale>
                                    <p:animScale>
                                      <p:cBhvr>
                                        <p:cTn id="16" dur="83" decel="50000">
                                          <p:stCondLst>
                                            <p:cond delay="669"/>
                                          </p:stCondLst>
                                        </p:cTn>
                                        <p:tgtEl>
                                          <p:spTgt spid="8"/>
                                        </p:tgtEl>
                                      </p:cBhvr>
                                      <p:to x="100000" y="100000"/>
                                    </p:animScale>
                                    <p:animScale>
                                      <p:cBhvr>
                                        <p:cTn id="17" dur="13">
                                          <p:stCondLst>
                                            <p:cond delay="821"/>
                                          </p:stCondLst>
                                        </p:cTn>
                                        <p:tgtEl>
                                          <p:spTgt spid="8"/>
                                        </p:tgtEl>
                                      </p:cBhvr>
                                      <p:to x="100000" y="90000"/>
                                    </p:animScale>
                                    <p:animScale>
                                      <p:cBhvr>
                                        <p:cTn id="18" dur="83" decel="50000">
                                          <p:stCondLst>
                                            <p:cond delay="834"/>
                                          </p:stCondLst>
                                        </p:cTn>
                                        <p:tgtEl>
                                          <p:spTgt spid="8"/>
                                        </p:tgtEl>
                                      </p:cBhvr>
                                      <p:to x="100000" y="100000"/>
                                    </p:animScale>
                                    <p:animScale>
                                      <p:cBhvr>
                                        <p:cTn id="19" dur="13">
                                          <p:stCondLst>
                                            <p:cond delay="904"/>
                                          </p:stCondLst>
                                        </p:cTn>
                                        <p:tgtEl>
                                          <p:spTgt spid="8"/>
                                        </p:tgtEl>
                                      </p:cBhvr>
                                      <p:to x="100000" y="95000"/>
                                    </p:animScale>
                                    <p:animScale>
                                      <p:cBhvr>
                                        <p:cTn id="2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a:xfrm>
            <a:off x="1443256" y="1181342"/>
            <a:ext cx="9520158" cy="1418983"/>
          </a:xfrm>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IBM3</a:t>
            </a:r>
            <a:r>
              <a:rPr kumimoji="1" lang="zh-CN" altLang="en-US" dirty="0"/>
              <a:t> ，由目标语言句子（英语）生成源语言句子（法语）的实现过程：</a:t>
            </a:r>
            <a:endParaRPr kumimoji="1" lang="en-US" altLang="zh-CN" dirty="0"/>
          </a:p>
          <a:p>
            <a:pPr lvl="1"/>
            <a:endParaRPr kumimoji="1" lang="zh-CN" altLang="en-US" dirty="0"/>
          </a:p>
        </p:txBody>
      </p:sp>
      <p:pic>
        <p:nvPicPr>
          <p:cNvPr id="5" name="图片 4">
            <a:extLst>
              <a:ext uri="{FF2B5EF4-FFF2-40B4-BE49-F238E27FC236}">
                <a16:creationId xmlns:a16="http://schemas.microsoft.com/office/drawing/2014/main" id="{151C9AA4-0016-C941-8E6B-D331201D0974}"/>
              </a:ext>
            </a:extLst>
          </p:cNvPr>
          <p:cNvPicPr>
            <a:picLocks noChangeAspect="1"/>
          </p:cNvPicPr>
          <p:nvPr/>
        </p:nvPicPr>
        <p:blipFill>
          <a:blip r:embed="rId3"/>
          <a:stretch>
            <a:fillRect/>
          </a:stretch>
        </p:blipFill>
        <p:spPr>
          <a:xfrm>
            <a:off x="2334495" y="2057400"/>
            <a:ext cx="7737679" cy="4049252"/>
          </a:xfrm>
          <a:prstGeom prst="rect">
            <a:avLst/>
          </a:prstGeom>
        </p:spPr>
      </p:pic>
    </p:spTree>
    <p:extLst>
      <p:ext uri="{BB962C8B-B14F-4D97-AF65-F5344CB8AC3E}">
        <p14:creationId xmlns:p14="http://schemas.microsoft.com/office/powerpoint/2010/main" val="296070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a:xfrm>
            <a:off x="1443256" y="1181342"/>
            <a:ext cx="9520158" cy="4168580"/>
          </a:xfrm>
        </p:spPr>
        <p:txBody>
          <a:bodyPr>
            <a:normAutofit/>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IBM4</a:t>
            </a:r>
          </a:p>
          <a:p>
            <a:pPr lvl="1"/>
            <a:r>
              <a:rPr kumimoji="1" lang="en-US" altLang="zh-CN" dirty="0"/>
              <a:t>	</a:t>
            </a:r>
            <a:r>
              <a:rPr lang="zh-CN" altLang="zh-CN" dirty="0"/>
              <a:t>考虑单词的相对顺序</a:t>
            </a:r>
            <a:r>
              <a:rPr lang="zh-CN" altLang="en-US" dirty="0"/>
              <a:t>。</a:t>
            </a:r>
            <a:endParaRPr lang="en-US" altLang="zh-CN" dirty="0"/>
          </a:p>
          <a:p>
            <a:pPr lvl="1"/>
            <a:r>
              <a:rPr lang="en-US" altLang="zh-CN" dirty="0"/>
              <a:t>	e</a:t>
            </a:r>
            <a:r>
              <a:rPr lang="en-US" altLang="zh-CN" baseline="-25000" dirty="0"/>
              <a:t>i-1</a:t>
            </a:r>
            <a:r>
              <a:rPr lang="zh-CN" altLang="en-US" dirty="0"/>
              <a:t> </a:t>
            </a:r>
            <a:r>
              <a:rPr lang="en-US" altLang="zh-CN" dirty="0"/>
              <a:t>-&gt;</a:t>
            </a:r>
            <a:r>
              <a:rPr lang="zh-CN" altLang="en-US" dirty="0"/>
              <a:t> </a:t>
            </a:r>
            <a:r>
              <a:rPr lang="en-US" altLang="zh-CN" dirty="0"/>
              <a:t>f</a:t>
            </a:r>
            <a:r>
              <a:rPr lang="en-US" altLang="zh-CN" baseline="-25000" dirty="0"/>
              <a:t>j</a:t>
            </a:r>
            <a:r>
              <a:rPr lang="zh-CN" altLang="en-US" dirty="0"/>
              <a:t> ，</a:t>
            </a:r>
            <a:r>
              <a:rPr lang="en-US" altLang="zh-CN" dirty="0" err="1"/>
              <a:t>e</a:t>
            </a:r>
            <a:r>
              <a:rPr lang="en-US" altLang="zh-CN" baseline="-25000" dirty="0" err="1"/>
              <a:t>i</a:t>
            </a:r>
            <a:r>
              <a:rPr lang="zh-CN" altLang="en-US" dirty="0"/>
              <a:t> </a:t>
            </a:r>
            <a:r>
              <a:rPr lang="en-US" altLang="zh-CN" dirty="0"/>
              <a:t>-&gt;</a:t>
            </a:r>
            <a:r>
              <a:rPr lang="zh-CN" altLang="en-US" dirty="0"/>
              <a:t> </a:t>
            </a:r>
            <a:r>
              <a:rPr lang="en-US" altLang="zh-CN" dirty="0" err="1"/>
              <a:t>f</a:t>
            </a:r>
            <a:r>
              <a:rPr lang="en-US" altLang="zh-CN" baseline="-25000" dirty="0" err="1"/>
              <a:t>k</a:t>
            </a:r>
            <a:r>
              <a:rPr lang="zh-CN" altLang="en-US" dirty="0"/>
              <a:t> ，</a:t>
            </a:r>
            <a:r>
              <a:rPr lang="en-US" altLang="zh-CN" dirty="0" err="1"/>
              <a:t>f</a:t>
            </a:r>
            <a:r>
              <a:rPr lang="en-US" altLang="zh-CN" baseline="-25000" dirty="0" err="1"/>
              <a:t>k</a:t>
            </a:r>
            <a:r>
              <a:rPr lang="zh-CN" altLang="en-US" dirty="0"/>
              <a:t> 的位置与</a:t>
            </a:r>
            <a:r>
              <a:rPr lang="en-US" altLang="zh-CN" dirty="0"/>
              <a:t>f</a:t>
            </a:r>
            <a:r>
              <a:rPr lang="en-US" altLang="zh-CN" baseline="-25000" dirty="0"/>
              <a:t>j</a:t>
            </a:r>
            <a:r>
              <a:rPr lang="zh-CN" altLang="en-US" dirty="0"/>
              <a:t> 的位置有关。</a:t>
            </a:r>
          </a:p>
          <a:p>
            <a:pPr marL="800100" lvl="1" indent="-342900">
              <a:buFont typeface="Arial" panose="020B0604020202020204" pitchFamily="34" charset="0"/>
              <a:buChar char="•"/>
            </a:pPr>
            <a:r>
              <a:rPr kumimoji="1" lang="en-US" altLang="zh-CN" dirty="0"/>
              <a:t>IBM5</a:t>
            </a:r>
          </a:p>
          <a:p>
            <a:pPr lvl="1"/>
            <a:r>
              <a:rPr kumimoji="1" lang="en-US" altLang="zh-CN" dirty="0"/>
              <a:t>	</a:t>
            </a:r>
            <a:r>
              <a:rPr kumimoji="1" lang="zh-CN" altLang="en-US" dirty="0"/>
              <a:t>模型</a:t>
            </a:r>
            <a:r>
              <a:rPr kumimoji="1" lang="en-US" altLang="zh-CN" dirty="0"/>
              <a:t>3</a:t>
            </a:r>
            <a:r>
              <a:rPr kumimoji="1" lang="zh-CN" altLang="en-US" dirty="0"/>
              <a:t>和</a:t>
            </a:r>
            <a:r>
              <a:rPr kumimoji="1" lang="en-US" altLang="zh-CN" dirty="0"/>
              <a:t>4</a:t>
            </a:r>
            <a:r>
              <a:rPr kumimoji="1" lang="zh-CN" altLang="en-US" dirty="0"/>
              <a:t>都没有考虑单词位置冲突问题，即多个单词可能在同一个位置上。</a:t>
            </a:r>
            <a:r>
              <a:rPr kumimoji="1" lang="en-US" altLang="zh-CN" dirty="0"/>
              <a:t>	</a:t>
            </a:r>
            <a:r>
              <a:rPr kumimoji="1" lang="zh-CN" altLang="en-US" dirty="0"/>
              <a:t>模型</a:t>
            </a:r>
            <a:r>
              <a:rPr kumimoji="1" lang="en-US" altLang="zh-CN" dirty="0"/>
              <a:t>5</a:t>
            </a:r>
            <a:r>
              <a:rPr kumimoji="1" lang="zh-CN" altLang="en-US" dirty="0"/>
              <a:t>会追踪空位置的数量，输出句子中的单词只能放在空位置上。</a:t>
            </a:r>
            <a:endParaRPr kumimoji="1" lang="en-US" altLang="zh-CN" dirty="0"/>
          </a:p>
        </p:txBody>
      </p:sp>
      <p:sp>
        <p:nvSpPr>
          <p:cNvPr id="4" name="文本框 3">
            <a:extLst>
              <a:ext uri="{FF2B5EF4-FFF2-40B4-BE49-F238E27FC236}">
                <a16:creationId xmlns:a16="http://schemas.microsoft.com/office/drawing/2014/main" id="{97BE9255-13AC-E045-86A3-5C9711E1C58E}"/>
              </a:ext>
            </a:extLst>
          </p:cNvPr>
          <p:cNvSpPr txBox="1"/>
          <p:nvPr/>
        </p:nvSpPr>
        <p:spPr>
          <a:xfrm>
            <a:off x="8106770" y="378043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97237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p:txBody>
          <a:bodyPr/>
          <a:lstStyle/>
          <a:p>
            <a:r>
              <a:rPr kumimoji="1" lang="zh-CN" altLang="en-US" dirty="0"/>
              <a:t>基于单词的翻译模型（单词间的对齐）</a:t>
            </a:r>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D49D6F8E-F402-ED4D-8839-7DF7B5C0D770}"/>
              </a:ext>
            </a:extLst>
          </p:cNvPr>
          <p:cNvPicPr>
            <a:picLocks noChangeAspect="1"/>
          </p:cNvPicPr>
          <p:nvPr/>
        </p:nvPicPr>
        <p:blipFill>
          <a:blip r:embed="rId3"/>
          <a:stretch>
            <a:fillRect/>
          </a:stretch>
        </p:blipFill>
        <p:spPr>
          <a:xfrm>
            <a:off x="2100441" y="1595858"/>
            <a:ext cx="8205787" cy="4527701"/>
          </a:xfrm>
          <a:prstGeom prst="rect">
            <a:avLst/>
          </a:prstGeom>
        </p:spPr>
      </p:pic>
      <p:sp>
        <p:nvSpPr>
          <p:cNvPr id="5" name="文本框 4">
            <a:extLst>
              <a:ext uri="{FF2B5EF4-FFF2-40B4-BE49-F238E27FC236}">
                <a16:creationId xmlns:a16="http://schemas.microsoft.com/office/drawing/2014/main" id="{6F0B7277-0BA2-AC45-A3F4-5AFCA23709A7}"/>
              </a:ext>
            </a:extLst>
          </p:cNvPr>
          <p:cNvSpPr txBox="1"/>
          <p:nvPr/>
        </p:nvSpPr>
        <p:spPr>
          <a:xfrm>
            <a:off x="0" y="6334780"/>
            <a:ext cx="1943100" cy="523220"/>
          </a:xfrm>
          <a:prstGeom prst="rect">
            <a:avLst/>
          </a:prstGeom>
          <a:noFill/>
        </p:spPr>
        <p:txBody>
          <a:bodyPr wrap="square" rtlCol="0">
            <a:spAutoFit/>
          </a:bodyPr>
          <a:lstStyle/>
          <a:p>
            <a:r>
              <a:rPr kumimoji="1" lang="zh-CN" altLang="en-US" sz="1400" dirty="0"/>
              <a:t>宗成庆：</a:t>
            </a:r>
            <a:r>
              <a:rPr kumimoji="1" lang="en-US" altLang="zh-CN" sz="1400" dirty="0"/>
              <a:t>《</a:t>
            </a:r>
            <a:r>
              <a:rPr kumimoji="1" lang="zh-CN" altLang="en-US" sz="1400" dirty="0"/>
              <a:t>自然语言处理</a:t>
            </a:r>
            <a:r>
              <a:rPr kumimoji="1" lang="en-US" altLang="zh-CN" sz="1400" dirty="0"/>
              <a:t>》</a:t>
            </a:r>
            <a:r>
              <a:rPr kumimoji="1" lang="zh-CN" altLang="en-US" sz="1400" dirty="0"/>
              <a:t>讲义，第</a:t>
            </a:r>
            <a:r>
              <a:rPr kumimoji="1" lang="en-US" altLang="zh-CN" sz="1400" dirty="0"/>
              <a:t>11</a:t>
            </a:r>
            <a:r>
              <a:rPr kumimoji="1" lang="zh-CN" altLang="en-US" sz="1400" dirty="0"/>
              <a:t>章</a:t>
            </a:r>
          </a:p>
        </p:txBody>
      </p:sp>
    </p:spTree>
    <p:extLst>
      <p:ext uri="{BB962C8B-B14F-4D97-AF65-F5344CB8AC3E}">
        <p14:creationId xmlns:p14="http://schemas.microsoft.com/office/powerpoint/2010/main" val="184978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0ED6B-769C-EA4D-9270-B446BBC676A9}"/>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78FCCEA6-BB8F-D240-85D4-45A13BA626FA}"/>
              </a:ext>
            </a:extLst>
          </p:cNvPr>
          <p:cNvSpPr>
            <a:spLocks noGrp="1"/>
          </p:cNvSpPr>
          <p:nvPr>
            <p:ph idx="1"/>
          </p:nvPr>
        </p:nvSpPr>
        <p:spPr/>
        <p:txBody>
          <a:bodyPr/>
          <a:lstStyle/>
          <a:p>
            <a:r>
              <a:rPr kumimoji="1" lang="zh-CN" altLang="en-US" dirty="0"/>
              <a:t>基于单词的翻译模型（单词间的对齐）</a:t>
            </a:r>
            <a:endParaRPr kumimoji="1" lang="en-US" altLang="zh-CN" dirty="0"/>
          </a:p>
          <a:p>
            <a:pPr lvl="1"/>
            <a:r>
              <a:rPr kumimoji="1" lang="zh-CN" altLang="en-US" dirty="0"/>
              <a:t>缺点：</a:t>
            </a:r>
            <a:endParaRPr kumimoji="1" lang="en-US" altLang="zh-CN" dirty="0"/>
          </a:p>
          <a:p>
            <a:pPr lvl="1"/>
            <a:r>
              <a:rPr kumimoji="1" lang="en-US" altLang="zh-CN" dirty="0"/>
              <a:t>1</a:t>
            </a:r>
            <a:r>
              <a:rPr kumimoji="1" lang="zh-CN" altLang="en-US" dirty="0"/>
              <a:t>）很多词连在一起翻译的问题</a:t>
            </a:r>
            <a:endParaRPr kumimoji="1" lang="en-US" altLang="zh-CN" dirty="0"/>
          </a:p>
          <a:p>
            <a:pPr lvl="1"/>
            <a:r>
              <a:rPr kumimoji="1" lang="en-US" altLang="zh-CN" dirty="0"/>
              <a:t>2</a:t>
            </a:r>
            <a:r>
              <a:rPr kumimoji="1" lang="zh-CN" altLang="en-US" dirty="0"/>
              <a:t>）很多词连在一起调序的问题</a:t>
            </a:r>
            <a:endParaRPr kumimoji="1" lang="en-US" altLang="zh-CN" dirty="0"/>
          </a:p>
          <a:p>
            <a:pPr lvl="1"/>
            <a:r>
              <a:rPr kumimoji="1" lang="en-US" altLang="zh-CN" dirty="0"/>
              <a:t>3</a:t>
            </a:r>
            <a:r>
              <a:rPr kumimoji="1" lang="zh-CN" altLang="en-US" dirty="0"/>
              <a:t>）惯用语等固定表达翻译的问题</a:t>
            </a:r>
          </a:p>
        </p:txBody>
      </p:sp>
    </p:spTree>
    <p:extLst>
      <p:ext uri="{BB962C8B-B14F-4D97-AF65-F5344CB8AC3E}">
        <p14:creationId xmlns:p14="http://schemas.microsoft.com/office/powerpoint/2010/main" val="204857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基于短语的翻译模型（短语间的对齐）</a:t>
            </a:r>
            <a:endParaRPr kumimoji="1" lang="en-US" altLang="zh-CN" dirty="0"/>
          </a:p>
          <a:p>
            <a:pPr lvl="1"/>
            <a:endParaRPr kumimoji="1" lang="en-US" altLang="zh-CN" dirty="0"/>
          </a:p>
        </p:txBody>
      </p:sp>
      <p:pic>
        <p:nvPicPr>
          <p:cNvPr id="6" name="图片 5">
            <a:extLst>
              <a:ext uri="{FF2B5EF4-FFF2-40B4-BE49-F238E27FC236}">
                <a16:creationId xmlns:a16="http://schemas.microsoft.com/office/drawing/2014/main" id="{D6803E29-698E-6741-8E91-D865E353A7C3}"/>
              </a:ext>
            </a:extLst>
          </p:cNvPr>
          <p:cNvPicPr>
            <a:picLocks noChangeAspect="1"/>
          </p:cNvPicPr>
          <p:nvPr/>
        </p:nvPicPr>
        <p:blipFill>
          <a:blip r:embed="rId3"/>
          <a:stretch>
            <a:fillRect/>
          </a:stretch>
        </p:blipFill>
        <p:spPr>
          <a:xfrm>
            <a:off x="1631254" y="1840195"/>
            <a:ext cx="7200900" cy="2451100"/>
          </a:xfrm>
          <a:prstGeom prst="rect">
            <a:avLst/>
          </a:prstGeom>
        </p:spPr>
      </p:pic>
      <p:pic>
        <p:nvPicPr>
          <p:cNvPr id="7" name="图片 6">
            <a:extLst>
              <a:ext uri="{FF2B5EF4-FFF2-40B4-BE49-F238E27FC236}">
                <a16:creationId xmlns:a16="http://schemas.microsoft.com/office/drawing/2014/main" id="{AD4B28CC-15BC-5F4F-AEC7-65E35C44CA28}"/>
              </a:ext>
            </a:extLst>
          </p:cNvPr>
          <p:cNvPicPr>
            <a:picLocks noChangeAspect="1"/>
          </p:cNvPicPr>
          <p:nvPr/>
        </p:nvPicPr>
        <p:blipFill>
          <a:blip r:embed="rId4"/>
          <a:stretch>
            <a:fillRect/>
          </a:stretch>
        </p:blipFill>
        <p:spPr>
          <a:xfrm>
            <a:off x="1631254" y="4395308"/>
            <a:ext cx="7937500" cy="800100"/>
          </a:xfrm>
          <a:prstGeom prst="rect">
            <a:avLst/>
          </a:prstGeom>
        </p:spPr>
      </p:pic>
    </p:spTree>
    <p:extLst>
      <p:ext uri="{BB962C8B-B14F-4D97-AF65-F5344CB8AC3E}">
        <p14:creationId xmlns:p14="http://schemas.microsoft.com/office/powerpoint/2010/main" val="3294382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基于短语的翻译模型（短语间的对齐）</a:t>
            </a:r>
            <a:endParaRPr kumimoji="1" lang="en-US" altLang="zh-CN" dirty="0"/>
          </a:p>
          <a:p>
            <a:pPr marL="800100" lvl="1" indent="-342900">
              <a:buFont typeface="Arial" panose="020B0604020202020204" pitchFamily="34" charset="0"/>
              <a:buChar char="•"/>
            </a:pPr>
            <a:r>
              <a:rPr kumimoji="1" lang="en-US" altLang="zh-CN" dirty="0"/>
              <a:t>Learning</a:t>
            </a:r>
            <a:r>
              <a:rPr kumimoji="1" lang="zh-CN" altLang="en-US" dirty="0"/>
              <a:t> </a:t>
            </a:r>
            <a:r>
              <a:rPr kumimoji="1" lang="en-US" altLang="zh-CN" dirty="0"/>
              <a:t>a</a:t>
            </a:r>
            <a:r>
              <a:rPr kumimoji="1" lang="zh-CN" altLang="en-US" dirty="0"/>
              <a:t> </a:t>
            </a:r>
            <a:r>
              <a:rPr kumimoji="1" lang="en-US" altLang="zh-CN" dirty="0"/>
              <a:t>Phrase</a:t>
            </a:r>
            <a:r>
              <a:rPr kumimoji="1" lang="zh-CN" altLang="en-US" dirty="0"/>
              <a:t> </a:t>
            </a:r>
            <a:r>
              <a:rPr kumimoji="1" lang="en-US" altLang="zh-CN" dirty="0"/>
              <a:t>Translation</a:t>
            </a:r>
            <a:r>
              <a:rPr kumimoji="1" lang="zh-CN" altLang="en-US" dirty="0"/>
              <a:t> </a:t>
            </a:r>
            <a:r>
              <a:rPr kumimoji="1" lang="en-US" altLang="zh-CN" dirty="0"/>
              <a:t>Table</a:t>
            </a:r>
          </a:p>
          <a:p>
            <a:pPr lvl="1"/>
            <a:r>
              <a:rPr kumimoji="1" lang="en-US" altLang="zh-CN" dirty="0"/>
              <a:t>1</a:t>
            </a:r>
            <a:r>
              <a:rPr kumimoji="1" lang="zh-CN" altLang="en-US" dirty="0"/>
              <a:t>）双语句对词语对齐（用</a:t>
            </a:r>
            <a:r>
              <a:rPr kumimoji="1" lang="en-US" altLang="zh-CN" dirty="0"/>
              <a:t>IBM</a:t>
            </a:r>
            <a:r>
              <a:rPr kumimoji="1" lang="zh-CN" altLang="en-US" dirty="0"/>
              <a:t>模型或其他方法）</a:t>
            </a:r>
            <a:endParaRPr kumimoji="1" lang="en-US" altLang="zh-CN" dirty="0"/>
          </a:p>
          <a:p>
            <a:pPr lvl="1"/>
            <a:r>
              <a:rPr kumimoji="1" lang="en-US" altLang="zh-CN" dirty="0"/>
              <a:t>2</a:t>
            </a:r>
            <a:r>
              <a:rPr kumimoji="1" lang="zh-CN" altLang="en-US" dirty="0"/>
              <a:t>）短语翻译规则抽取（对齐一致性）</a:t>
            </a:r>
            <a:endParaRPr kumimoji="1" lang="en-US" altLang="zh-CN" dirty="0"/>
          </a:p>
          <a:p>
            <a:pPr lvl="1"/>
            <a:r>
              <a:rPr kumimoji="1" lang="en-US" altLang="zh-CN" dirty="0"/>
              <a:t>3</a:t>
            </a:r>
            <a:r>
              <a:rPr kumimoji="1" lang="zh-CN" altLang="en-US" dirty="0"/>
              <a:t>）估计短语翻译概率</a:t>
            </a:r>
            <a:endParaRPr kumimoji="1" lang="en-US" altLang="zh-CN" dirty="0"/>
          </a:p>
          <a:p>
            <a:pPr lvl="1"/>
            <a:endParaRPr kumimoji="1" lang="en-US" altLang="zh-CN" dirty="0"/>
          </a:p>
        </p:txBody>
      </p:sp>
      <p:pic>
        <p:nvPicPr>
          <p:cNvPr id="7" name="图片 6">
            <a:extLst>
              <a:ext uri="{FF2B5EF4-FFF2-40B4-BE49-F238E27FC236}">
                <a16:creationId xmlns:a16="http://schemas.microsoft.com/office/drawing/2014/main" id="{7134A638-8193-2A45-8EEF-C525B053AA3D}"/>
              </a:ext>
            </a:extLst>
          </p:cNvPr>
          <p:cNvPicPr>
            <a:picLocks noChangeAspect="1"/>
          </p:cNvPicPr>
          <p:nvPr/>
        </p:nvPicPr>
        <p:blipFill>
          <a:blip r:embed="rId3"/>
          <a:stretch>
            <a:fillRect/>
          </a:stretch>
        </p:blipFill>
        <p:spPr>
          <a:xfrm>
            <a:off x="1989123" y="3454885"/>
            <a:ext cx="4510850" cy="1800339"/>
          </a:xfrm>
          <a:prstGeom prst="rect">
            <a:avLst/>
          </a:prstGeom>
        </p:spPr>
      </p:pic>
      <p:pic>
        <p:nvPicPr>
          <p:cNvPr id="9" name="图片 8">
            <a:extLst>
              <a:ext uri="{FF2B5EF4-FFF2-40B4-BE49-F238E27FC236}">
                <a16:creationId xmlns:a16="http://schemas.microsoft.com/office/drawing/2014/main" id="{C259C7D8-993F-A64F-95F6-7814C95C7F37}"/>
              </a:ext>
            </a:extLst>
          </p:cNvPr>
          <p:cNvPicPr>
            <a:picLocks noChangeAspect="1"/>
          </p:cNvPicPr>
          <p:nvPr/>
        </p:nvPicPr>
        <p:blipFill>
          <a:blip r:embed="rId4"/>
          <a:stretch>
            <a:fillRect/>
          </a:stretch>
        </p:blipFill>
        <p:spPr>
          <a:xfrm>
            <a:off x="7480300" y="3669297"/>
            <a:ext cx="4463441" cy="1371516"/>
          </a:xfrm>
          <a:prstGeom prst="rect">
            <a:avLst/>
          </a:prstGeom>
        </p:spPr>
      </p:pic>
      <p:pic>
        <p:nvPicPr>
          <p:cNvPr id="10" name="图片 9">
            <a:extLst>
              <a:ext uri="{FF2B5EF4-FFF2-40B4-BE49-F238E27FC236}">
                <a16:creationId xmlns:a16="http://schemas.microsoft.com/office/drawing/2014/main" id="{58CEAA85-3376-5D44-B4FD-7AF45C488E1F}"/>
              </a:ext>
            </a:extLst>
          </p:cNvPr>
          <p:cNvPicPr>
            <a:picLocks noChangeAspect="1"/>
          </p:cNvPicPr>
          <p:nvPr/>
        </p:nvPicPr>
        <p:blipFill>
          <a:blip r:embed="rId5"/>
          <a:stretch>
            <a:fillRect/>
          </a:stretch>
        </p:blipFill>
        <p:spPr>
          <a:xfrm>
            <a:off x="7480300" y="3140169"/>
            <a:ext cx="3351400" cy="391404"/>
          </a:xfrm>
          <a:prstGeom prst="rect">
            <a:avLst/>
          </a:prstGeom>
        </p:spPr>
      </p:pic>
      <p:pic>
        <p:nvPicPr>
          <p:cNvPr id="11" name="图片 10">
            <a:extLst>
              <a:ext uri="{FF2B5EF4-FFF2-40B4-BE49-F238E27FC236}">
                <a16:creationId xmlns:a16="http://schemas.microsoft.com/office/drawing/2014/main" id="{64DA8EF7-2CBD-B640-9011-891E2408FBAA}"/>
              </a:ext>
            </a:extLst>
          </p:cNvPr>
          <p:cNvPicPr>
            <a:picLocks noChangeAspect="1"/>
          </p:cNvPicPr>
          <p:nvPr/>
        </p:nvPicPr>
        <p:blipFill>
          <a:blip r:embed="rId6"/>
          <a:stretch>
            <a:fillRect/>
          </a:stretch>
        </p:blipFill>
        <p:spPr>
          <a:xfrm>
            <a:off x="7480300" y="5178537"/>
            <a:ext cx="3154297" cy="853795"/>
          </a:xfrm>
          <a:prstGeom prst="rect">
            <a:avLst/>
          </a:prstGeom>
        </p:spPr>
      </p:pic>
    </p:spTree>
    <p:extLst>
      <p:ext uri="{BB962C8B-B14F-4D97-AF65-F5344CB8AC3E}">
        <p14:creationId xmlns:p14="http://schemas.microsoft.com/office/powerpoint/2010/main" val="1480261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a:xfrm>
            <a:off x="1443256" y="1181342"/>
            <a:ext cx="9520158" cy="3891699"/>
          </a:xfrm>
        </p:spPr>
        <p:txBody>
          <a:bodyPr>
            <a:normAutofit lnSpcReduction="10000"/>
          </a:bodyPr>
          <a:lstStyle/>
          <a:p>
            <a:r>
              <a:rPr kumimoji="1" lang="zh-CN" altLang="en-US" dirty="0"/>
              <a:t>基于树的翻译模型</a:t>
            </a:r>
            <a:endParaRPr kumimoji="1" lang="en-US" altLang="zh-CN" dirty="0"/>
          </a:p>
          <a:p>
            <a:pPr marL="800100" lvl="1" indent="-342900">
              <a:buFont typeface="Arial" panose="020B0604020202020204" pitchFamily="34" charset="0"/>
              <a:buChar char="•"/>
            </a:pPr>
            <a:r>
              <a:rPr kumimoji="1" lang="zh-CN" altLang="en-US" dirty="0"/>
              <a:t>动机</a:t>
            </a:r>
            <a:endParaRPr kumimoji="1" lang="en-US" altLang="zh-CN" dirty="0"/>
          </a:p>
          <a:p>
            <a:pPr lvl="1"/>
            <a:r>
              <a:rPr kumimoji="1" lang="zh-CN" altLang="en-US" dirty="0"/>
              <a:t>基于短语的翻译模型</a:t>
            </a:r>
            <a:r>
              <a:rPr lang="zh-CN" altLang="en-US" dirty="0"/>
              <a:t>在处理长距离的短语调序问题时能力有限。 </a:t>
            </a:r>
            <a:endParaRPr lang="en-US" altLang="zh-CN" dirty="0"/>
          </a:p>
          <a:p>
            <a:pPr marL="800100" lvl="1" indent="-342900">
              <a:buFont typeface="Arial" panose="020B0604020202020204" pitchFamily="34" charset="0"/>
              <a:buChar char="•"/>
            </a:pPr>
            <a:r>
              <a:rPr lang="zh-CN" altLang="zh-CN" dirty="0"/>
              <a:t>树到串的翻译模型：首先将源语言句子分析为一棵句法结构树，然后递归地将源语言句子的句法结构树转换为目标语言句子。</a:t>
            </a:r>
          </a:p>
          <a:p>
            <a:pPr marL="800100" lvl="1" indent="-342900">
              <a:buFont typeface="Arial" panose="020B0604020202020204" pitchFamily="34" charset="0"/>
              <a:buChar char="•"/>
            </a:pPr>
            <a:r>
              <a:rPr lang="zh-CN" altLang="zh-CN" dirty="0"/>
              <a:t>树到树的翻译模型：首先将源语言句子分析为一棵句法结构树，然后递归地将源语言句子的句法结构树转换为目标语言句子的句法结构树，最后拼接叶节点得到译文。</a:t>
            </a:r>
          </a:p>
          <a:p>
            <a:pPr marL="800100" lvl="1" indent="-342900">
              <a:buFont typeface="Arial" panose="020B0604020202020204" pitchFamily="34" charset="0"/>
              <a:buChar char="•"/>
            </a:pPr>
            <a:r>
              <a:rPr lang="zh-CN" altLang="zh-CN" dirty="0"/>
              <a:t>串到树的翻译模型：利用串到树转换规则，将源语言句子分析为一棵目标语言句法结构树，然后拼接叶节点得到译文。</a:t>
            </a:r>
          </a:p>
          <a:p>
            <a:pPr lvl="1"/>
            <a:endParaRPr lang="zh-CN" altLang="en-US" dirty="0"/>
          </a:p>
          <a:p>
            <a:pPr lvl="1"/>
            <a:endParaRPr kumimoji="1" lang="en-US" altLang="zh-CN" dirty="0"/>
          </a:p>
        </p:txBody>
      </p:sp>
    </p:spTree>
    <p:extLst>
      <p:ext uri="{BB962C8B-B14F-4D97-AF65-F5344CB8AC3E}">
        <p14:creationId xmlns:p14="http://schemas.microsoft.com/office/powerpoint/2010/main" val="314803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解码器</a:t>
                </a:r>
                <a14:m>
                  <m:oMath xmlns:m="http://schemas.openxmlformats.org/officeDocument/2006/math">
                    <m:func>
                      <m:funcPr>
                        <m:ctrlPr>
                          <a:rPr kumimoji="1" lang="en-US" altLang="zh-CN" i="1">
                            <a:latin typeface="Cambria Math" panose="02040503050406030204" pitchFamily="18" charset="0"/>
                          </a:rPr>
                        </m:ctrlPr>
                      </m:funcPr>
                      <m:fName>
                        <m:limLow>
                          <m:limLowPr>
                            <m:ctrlPr>
                              <a:rPr kumimoji="1" lang="en-US" altLang="zh-CN" i="1">
                                <a:latin typeface="Cambria Math" panose="02040503050406030204" pitchFamily="18" charset="0"/>
                              </a:rPr>
                            </m:ctrlPr>
                          </m:limLowPr>
                          <m:e>
                            <m:r>
                              <m:rPr>
                                <m:sty m:val="p"/>
                              </m:rPr>
                              <a:rPr kumimoji="1" lang="en-US" altLang="zh-CN">
                                <a:latin typeface="Cambria Math" panose="02040503050406030204" pitchFamily="18" charset="0"/>
                              </a:rPr>
                              <m:t>arg</m:t>
                            </m:r>
                            <m:r>
                              <a:rPr kumimoji="1" lang="zh-CN" altLang="en-US">
                                <a:latin typeface="Cambria Math" panose="02040503050406030204" pitchFamily="18" charset="0"/>
                              </a:rPr>
                              <m:t> </m:t>
                            </m:r>
                            <m:r>
                              <m:rPr>
                                <m:sty m:val="p"/>
                              </m:rPr>
                              <a:rPr kumimoji="1" lang="en-US" altLang="zh-CN">
                                <a:latin typeface="Cambria Math" panose="02040503050406030204" pitchFamily="18" charset="0"/>
                              </a:rPr>
                              <m:t>max</m:t>
                            </m:r>
                          </m:e>
                          <m:lim>
                            <m:r>
                              <a:rPr kumimoji="1" lang="en-US" altLang="zh-CN" i="1">
                                <a:latin typeface="Cambria Math" panose="02040503050406030204" pitchFamily="18" charset="0"/>
                              </a:rPr>
                              <m:t>𝑇</m:t>
                            </m:r>
                          </m:lim>
                        </m:limLow>
                      </m:fName>
                      <m:e>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𝑇</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𝑃</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𝑆</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func>
                  </m:oMath>
                </a14:m>
                <a:endParaRPr kumimoji="1" lang="en-US" altLang="zh-CN" dirty="0">
                  <a:ea typeface="Cambria Math" panose="02040503050406030204" pitchFamily="18" charset="0"/>
                </a:endParaRPr>
              </a:p>
              <a:p>
                <a:pPr marL="800100" lvl="1" indent="-342900">
                  <a:buFont typeface="Arial" panose="020B0604020202020204" pitchFamily="34" charset="0"/>
                  <a:buChar char="•"/>
                </a:pPr>
                <a:r>
                  <a:rPr kumimoji="1" lang="zh-CN" altLang="en-US" dirty="0"/>
                  <a:t>贪心搜索解码器</a:t>
                </a:r>
                <a:endParaRPr kumimoji="1" lang="en-US" altLang="zh-CN" dirty="0"/>
              </a:p>
              <a:p>
                <a:pPr lvl="1"/>
                <a:r>
                  <a:rPr lang="zh-CN" altLang="en-US" dirty="0"/>
                  <a:t>在输出序列的每一步中选择最有可能的单词。</a:t>
                </a:r>
                <a:endParaRPr kumimoji="1" lang="en-US" altLang="zh-CN" dirty="0"/>
              </a:p>
              <a:p>
                <a:pPr marL="800100" lvl="1" indent="-342900">
                  <a:buFont typeface="Arial" panose="020B0604020202020204" pitchFamily="34" charset="0"/>
                  <a:buChar char="•"/>
                </a:pPr>
                <a:r>
                  <a:rPr kumimoji="1" lang="zh-CN" altLang="en-US" dirty="0"/>
                  <a:t>束搜索解码器</a:t>
                </a:r>
                <a:endParaRPr kumimoji="1" lang="en-US" altLang="zh-CN" dirty="0"/>
              </a:p>
              <a:p>
                <a:pPr lvl="1"/>
                <a:r>
                  <a:rPr lang="zh-CN" altLang="en-US" dirty="0"/>
                  <a:t>在输出序列的每一步中选择最有可能的前</a:t>
                </a:r>
                <a:r>
                  <a:rPr lang="en-US" altLang="zh-CN" dirty="0"/>
                  <a:t>K</a:t>
                </a:r>
                <a:r>
                  <a:rPr lang="zh-CN" altLang="en-US" dirty="0"/>
                  <a:t>个单词。</a:t>
                </a:r>
                <a:endParaRPr kumimoji="1"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F04D8332-44CF-A145-9D44-655584143F12}"/>
                  </a:ext>
                </a:extLst>
              </p:cNvPr>
              <p:cNvSpPr>
                <a:spLocks noGrp="1" noRot="1" noChangeAspect="1" noMove="1" noResize="1" noEditPoints="1" noAdjustHandles="1" noChangeArrowheads="1" noChangeShapeType="1" noTextEdit="1"/>
              </p:cNvSpPr>
              <p:nvPr>
                <p:ph idx="1"/>
              </p:nvPr>
            </p:nvSpPr>
            <p:spPr>
              <a:blipFill>
                <a:blip r:embed="rId3"/>
                <a:stretch>
                  <a:fillRect l="-800" t="-7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3A0FEFF-AF93-184E-99E8-9CBED68D75DB}"/>
              </a:ext>
            </a:extLst>
          </p:cNvPr>
          <p:cNvPicPr>
            <a:picLocks noChangeAspect="1"/>
          </p:cNvPicPr>
          <p:nvPr/>
        </p:nvPicPr>
        <p:blipFill>
          <a:blip r:embed="rId4"/>
          <a:stretch>
            <a:fillRect/>
          </a:stretch>
        </p:blipFill>
        <p:spPr>
          <a:xfrm>
            <a:off x="3457575" y="3526108"/>
            <a:ext cx="5531728" cy="2531793"/>
          </a:xfrm>
          <a:prstGeom prst="rect">
            <a:avLst/>
          </a:prstGeom>
        </p:spPr>
      </p:pic>
    </p:spTree>
    <p:extLst>
      <p:ext uri="{BB962C8B-B14F-4D97-AF65-F5344CB8AC3E}">
        <p14:creationId xmlns:p14="http://schemas.microsoft.com/office/powerpoint/2010/main" val="1478278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kumimoji="1" lang="zh-CN" altLang="en-US" dirty="0"/>
              <a:t>动机</a:t>
            </a:r>
            <a:endParaRPr kumimoji="1" lang="en-US" altLang="zh-CN" sz="1600" dirty="0"/>
          </a:p>
          <a:p>
            <a:pPr lvl="1"/>
            <a:r>
              <a:rPr kumimoji="1" lang="en-US" altLang="zh-CN" sz="1800" dirty="0"/>
              <a:t>1</a:t>
            </a:r>
            <a:r>
              <a:rPr kumimoji="1" lang="zh-CN" altLang="en-US" sz="1800" dirty="0"/>
              <a:t>）</a:t>
            </a:r>
            <a:r>
              <a:rPr lang="zh-CN" altLang="zh-CN" dirty="0"/>
              <a:t>短语对的相似度被忽视。</a:t>
            </a:r>
            <a:r>
              <a:rPr lang="en-US" altLang="zh-CN" dirty="0"/>
              <a:t>SMT</a:t>
            </a:r>
            <a:r>
              <a:rPr lang="zh-CN" altLang="zh-CN" dirty="0"/>
              <a:t>方法中翻译的基本单元是短语，需要知道短语对的翻译概率，尽管不同的短语对表达相似的意义，但它们的翻译概率不同。</a:t>
            </a:r>
            <a:endParaRPr lang="en-US" altLang="zh-CN" dirty="0"/>
          </a:p>
          <a:p>
            <a:pPr lvl="1"/>
            <a:r>
              <a:rPr lang="en-US" altLang="zh-CN" dirty="0"/>
              <a:t>2</a:t>
            </a:r>
            <a:r>
              <a:rPr lang="zh-CN" altLang="en-US" dirty="0"/>
              <a:t>）</a:t>
            </a:r>
            <a:r>
              <a:rPr lang="zh-CN" altLang="zh-CN" dirty="0"/>
              <a:t>稀疏问题。很多短语对的翻译概率是</a:t>
            </a:r>
            <a:r>
              <a:rPr lang="en-US" altLang="zh-CN" dirty="0"/>
              <a:t>0</a:t>
            </a:r>
            <a:r>
              <a:rPr lang="zh-CN" altLang="zh-CN" dirty="0"/>
              <a:t>，短语长度越长，稀疏问题越严重。</a:t>
            </a:r>
          </a:p>
          <a:p>
            <a:pPr marL="800100" lvl="1" indent="-342900">
              <a:buFont typeface="Arial" panose="020B0604020202020204" pitchFamily="34" charset="0"/>
              <a:buChar char="•"/>
            </a:pPr>
            <a:r>
              <a:rPr lang="zh-CN" altLang="en-US" dirty="0"/>
              <a:t>创新点</a:t>
            </a:r>
            <a:endParaRPr lang="en-US" altLang="zh-CN" sz="1600" dirty="0"/>
          </a:p>
          <a:p>
            <a:pPr lvl="1"/>
            <a:r>
              <a:rPr lang="zh-CN" altLang="zh-CN" dirty="0"/>
              <a:t>翻译模型基于单词、短语和句子的连续表示，而不是基于对齐或短语翻译单元。该模型</a:t>
            </a:r>
            <a:r>
              <a:rPr lang="zh-CN" altLang="en-US" dirty="0"/>
              <a:t>先</a:t>
            </a:r>
            <a:r>
              <a:rPr lang="zh-CN" altLang="zh-CN" dirty="0"/>
              <a:t>用</a:t>
            </a:r>
            <a:r>
              <a:rPr lang="en-US" altLang="zh-CN" dirty="0"/>
              <a:t>CNN</a:t>
            </a:r>
            <a:r>
              <a:rPr lang="zh-CN" altLang="zh-CN" dirty="0"/>
              <a:t>将给定的源</a:t>
            </a:r>
            <a:r>
              <a:rPr lang="zh-CN" altLang="en-US" dirty="0"/>
              <a:t>语言句子</a:t>
            </a:r>
            <a:r>
              <a:rPr lang="zh-CN" altLang="zh-CN" dirty="0"/>
              <a:t>编码成一个连续的向量，然后再用</a:t>
            </a:r>
            <a:r>
              <a:rPr lang="en-US" altLang="zh-CN" dirty="0"/>
              <a:t>RNN</a:t>
            </a:r>
            <a:r>
              <a:rPr lang="zh-CN" altLang="zh-CN" dirty="0"/>
              <a:t>将该状态向量</a:t>
            </a:r>
            <a:r>
              <a:rPr lang="zh-CN" altLang="en-US" dirty="0"/>
              <a:t>解码</a:t>
            </a:r>
            <a:r>
              <a:rPr lang="zh-CN" altLang="zh-CN" dirty="0"/>
              <a:t>成目标语言</a:t>
            </a:r>
            <a:r>
              <a:rPr lang="zh-CN" altLang="en-US" dirty="0"/>
              <a:t>句子</a:t>
            </a:r>
            <a:r>
              <a:rPr lang="zh-CN" altLang="zh-CN" dirty="0"/>
              <a:t>。</a:t>
            </a:r>
          </a:p>
          <a:p>
            <a:pPr lvl="2" indent="0">
              <a:buNone/>
            </a:pPr>
            <a:endParaRPr lang="zh-CN" altLang="zh-CN" dirty="0"/>
          </a:p>
          <a:p>
            <a:pPr marL="800100" lvl="1" indent="-342900">
              <a:buFont typeface="Arial" panose="020B0604020202020204" pitchFamily="34" charset="0"/>
              <a:buChar char="•"/>
            </a:pPr>
            <a:endParaRPr kumimoji="1" lang="zh-CN" altLang="en-US" dirty="0"/>
          </a:p>
        </p:txBody>
      </p:sp>
      <p:sp>
        <p:nvSpPr>
          <p:cNvPr id="4" name="矩形 3">
            <a:extLst>
              <a:ext uri="{FF2B5EF4-FFF2-40B4-BE49-F238E27FC236}">
                <a16:creationId xmlns:a16="http://schemas.microsoft.com/office/drawing/2014/main" id="{B61D1B29-C3DB-8149-8ABB-A83B34100D24}"/>
              </a:ext>
            </a:extLst>
          </p:cNvPr>
          <p:cNvSpPr/>
          <p:nvPr/>
        </p:nvSpPr>
        <p:spPr>
          <a:xfrm>
            <a:off x="0" y="6119336"/>
            <a:ext cx="4885899" cy="738664"/>
          </a:xfrm>
          <a:prstGeom prst="rect">
            <a:avLst/>
          </a:prstGeom>
        </p:spPr>
        <p:txBody>
          <a:bodyPr wrap="square">
            <a:spAutoFit/>
          </a:bodyPr>
          <a:lstStyle/>
          <a:p>
            <a:r>
              <a:rPr lang="en-US" altLang="zh-CN" sz="1400" dirty="0" err="1">
                <a:latin typeface="DengXian" panose="02010600030101010101" pitchFamily="2" charset="-122"/>
                <a:cs typeface="Times New Roman" panose="02020603050405020304" pitchFamily="18" charset="0"/>
              </a:rPr>
              <a:t>Kalchbrenner</a:t>
            </a:r>
            <a:r>
              <a:rPr lang="en-US" altLang="zh-CN" sz="1400" dirty="0">
                <a:latin typeface="DengXian" panose="02010600030101010101" pitchFamily="2" charset="-122"/>
                <a:cs typeface="Times New Roman" panose="02020603050405020304" pitchFamily="18" charset="0"/>
              </a:rPr>
              <a:t> N, </a:t>
            </a:r>
            <a:r>
              <a:rPr lang="en-US" altLang="zh-CN" sz="1400" dirty="0" err="1">
                <a:latin typeface="DengXian" panose="02010600030101010101" pitchFamily="2" charset="-122"/>
                <a:cs typeface="Times New Roman" panose="02020603050405020304" pitchFamily="18" charset="0"/>
              </a:rPr>
              <a:t>Blunsom</a:t>
            </a:r>
            <a:r>
              <a:rPr lang="en-US" altLang="zh-CN" sz="1400" dirty="0">
                <a:latin typeface="DengXian" panose="02010600030101010101" pitchFamily="2" charset="-122"/>
                <a:cs typeface="Times New Roman" panose="02020603050405020304" pitchFamily="18" charset="0"/>
              </a:rPr>
              <a:t> P. Recurrent continuous translation models[C]//Proceedings of the 2013 Conference on Empirical Methods in Natural Language Processing. 2013: 1700-1709.</a:t>
            </a:r>
            <a:r>
              <a:rPr lang="zh-CN" altLang="zh-CN" sz="1400" dirty="0"/>
              <a:t> </a:t>
            </a:r>
            <a:endParaRPr lang="zh-CN" altLang="en-US" sz="1400" dirty="0"/>
          </a:p>
        </p:txBody>
      </p:sp>
    </p:spTree>
    <p:extLst>
      <p:ext uri="{BB962C8B-B14F-4D97-AF65-F5344CB8AC3E}">
        <p14:creationId xmlns:p14="http://schemas.microsoft.com/office/powerpoint/2010/main" val="289386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4AAD2-C6E7-8C4D-ABB4-37B81EDA29B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D1ED3D26-DD45-9743-A725-7AEA265A16B6}"/>
              </a:ext>
            </a:extLst>
          </p:cNvPr>
          <p:cNvSpPr>
            <a:spLocks noGrp="1"/>
          </p:cNvSpPr>
          <p:nvPr>
            <p:ph idx="1"/>
          </p:nvPr>
        </p:nvSpPr>
        <p:spPr>
          <a:xfrm>
            <a:off x="1443256" y="1181342"/>
            <a:ext cx="9520158" cy="659033"/>
          </a:xfrm>
        </p:spPr>
        <p:txBody>
          <a:bodyPr/>
          <a:lstStyle/>
          <a:p>
            <a:r>
              <a:rPr kumimoji="1" lang="zh-CN" altLang="en-US" dirty="0"/>
              <a:t>人工评测</a:t>
            </a:r>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DF32C900-1D3F-0A4D-8C2E-F1195FA44C4B}"/>
              </a:ext>
            </a:extLst>
          </p:cNvPr>
          <p:cNvPicPr>
            <a:picLocks noChangeAspect="1"/>
          </p:cNvPicPr>
          <p:nvPr/>
        </p:nvPicPr>
        <p:blipFill rotWithShape="1">
          <a:blip r:embed="rId3"/>
          <a:srcRect b="13289"/>
          <a:stretch/>
        </p:blipFill>
        <p:spPr>
          <a:xfrm>
            <a:off x="3703898" y="1181342"/>
            <a:ext cx="7037408" cy="4856060"/>
          </a:xfrm>
          <a:prstGeom prst="rect">
            <a:avLst/>
          </a:prstGeom>
        </p:spPr>
      </p:pic>
      <p:sp>
        <p:nvSpPr>
          <p:cNvPr id="5" name="文本框 4">
            <a:extLst>
              <a:ext uri="{FF2B5EF4-FFF2-40B4-BE49-F238E27FC236}">
                <a16:creationId xmlns:a16="http://schemas.microsoft.com/office/drawing/2014/main" id="{A7AB00CE-1261-C747-967F-2514A52E3C69}"/>
              </a:ext>
            </a:extLst>
          </p:cNvPr>
          <p:cNvSpPr txBox="1"/>
          <p:nvPr/>
        </p:nvSpPr>
        <p:spPr>
          <a:xfrm>
            <a:off x="0" y="5416953"/>
            <a:ext cx="3345083"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Han A L F, Wong D F. Machine translation evaluation: A survey[J]. </a:t>
            </a:r>
            <a:r>
              <a:rPr kumimoji="0" lang="en" altLang="zh-CN" sz="1400" b="0" i="0" u="none" strike="noStrike" kern="1200" cap="none" spc="0" normalizeH="0" baseline="0" noProof="0" dirty="0" err="1">
                <a:ln>
                  <a:noFill/>
                </a:ln>
                <a:solidFill>
                  <a:prstClr val="black"/>
                </a:solidFill>
                <a:effectLst/>
                <a:uLnTx/>
                <a:uFillTx/>
                <a:latin typeface="Palatino Linotype" panose="02040502050505030304"/>
                <a:ea typeface="等线" panose="02010600030101010101" pitchFamily="2" charset="-122"/>
                <a:cs typeface="+mn-cs"/>
              </a:rPr>
              <a:t>arXiv</a:t>
            </a:r>
            <a:r>
              <a:rPr kumimoji="0" lang="en" altLang="zh-CN" sz="1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preprint arXiv:1605.04515, 2016.</a:t>
            </a:r>
            <a:endParaRPr kumimoji="1" lang="zh-CN" altLang="en-US" sz="1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p:txBody>
      </p:sp>
      <p:sp>
        <p:nvSpPr>
          <p:cNvPr id="6" name="文本框 5">
            <a:extLst>
              <a:ext uri="{FF2B5EF4-FFF2-40B4-BE49-F238E27FC236}">
                <a16:creationId xmlns:a16="http://schemas.microsoft.com/office/drawing/2014/main" id="{67BCFAE5-4BE2-DA42-B784-45C365D35571}"/>
              </a:ext>
            </a:extLst>
          </p:cNvPr>
          <p:cNvSpPr txBox="1"/>
          <p:nvPr/>
        </p:nvSpPr>
        <p:spPr>
          <a:xfrm>
            <a:off x="1443256" y="3028499"/>
            <a:ext cx="1555845"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耗时</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昂贵</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不可调</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不可重复</a:t>
            </a:r>
          </a:p>
        </p:txBody>
      </p:sp>
    </p:spTree>
    <p:extLst>
      <p:ext uri="{BB962C8B-B14F-4D97-AF65-F5344CB8AC3E}">
        <p14:creationId xmlns:p14="http://schemas.microsoft.com/office/powerpoint/2010/main" val="25581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lang="en-US" altLang="zh-CN" dirty="0"/>
                  <a:t>Framework</a:t>
                </a:r>
              </a:p>
              <a:p>
                <a:pPr lvl="1"/>
                <a:r>
                  <a:rPr lang="zh-CN" altLang="en-US" dirty="0"/>
                  <a:t>翻译概率：</a:t>
                </a:r>
                <a14:m>
                  <m:oMath xmlns:m="http://schemas.openxmlformats.org/officeDocument/2006/math">
                    <m:r>
                      <m:rPr>
                        <m:sty m:val="p"/>
                      </m:rPr>
                      <a:rPr lang="en-US" altLang="zh-CN">
                        <a:latin typeface="Cambria Math" panose="02040503050406030204" pitchFamily="18" charset="0"/>
                      </a:rPr>
                      <m:t>P</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f</m:t>
                        </m:r>
                      </m:e>
                      <m:e>
                        <m:r>
                          <m:rPr>
                            <m:sty m:val="p"/>
                          </m:rPr>
                          <a:rPr lang="en-US" altLang="zh-CN">
                            <a:latin typeface="Cambria Math" panose="02040503050406030204" pitchFamily="18" charset="0"/>
                          </a:rPr>
                          <m:t>e</m:t>
                        </m:r>
                      </m:e>
                    </m:d>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e>
                    </m:nary>
                  </m:oMath>
                </a14:m>
                <a:r>
                  <a:rPr lang="zh-CN" altLang="zh-CN" dirty="0"/>
                  <a:t> </a:t>
                </a:r>
                <a:endParaRPr lang="en-US" altLang="zh-CN" dirty="0"/>
              </a:p>
              <a:p>
                <a:pPr lvl="1"/>
                <a:r>
                  <a:rPr lang="zh-CN" altLang="en-US" dirty="0"/>
                  <a:t>源句子的条件框架：</a:t>
                </a:r>
                <a:endParaRPr lang="en-US" altLang="zh-CN" dirty="0"/>
              </a:p>
              <a:p>
                <a:pPr lvl="1"/>
                <a:r>
                  <a:rPr lang="en-US" altLang="zh-CN" dirty="0"/>
                  <a:t>1</a:t>
                </a:r>
                <a:r>
                  <a:rPr lang="zh-CN" altLang="en-US" dirty="0"/>
                  <a:t>）</a:t>
                </a:r>
                <a:r>
                  <a:rPr lang="en-US" altLang="zh-CN" dirty="0"/>
                  <a:t>Convolutional</a:t>
                </a:r>
                <a:r>
                  <a:rPr lang="zh-CN" altLang="en-US" dirty="0"/>
                  <a:t> </a:t>
                </a:r>
                <a:r>
                  <a:rPr lang="en-US" altLang="zh-CN" dirty="0"/>
                  <a:t>Sentence</a:t>
                </a:r>
                <a:r>
                  <a:rPr lang="zh-CN" altLang="en-US" dirty="0"/>
                  <a:t> </a:t>
                </a:r>
                <a:r>
                  <a:rPr lang="en-US" altLang="zh-CN" dirty="0"/>
                  <a:t>Model(CSM)</a:t>
                </a:r>
              </a:p>
              <a:p>
                <a:pPr lvl="1"/>
                <a:r>
                  <a:rPr lang="en-US" altLang="zh-CN" dirty="0"/>
                  <a:t>2</a:t>
                </a:r>
                <a:r>
                  <a:rPr lang="zh-CN" altLang="en-US" dirty="0"/>
                  <a:t>）</a:t>
                </a:r>
                <a:r>
                  <a:rPr lang="en-US" altLang="zh-CN" dirty="0"/>
                  <a:t>Convolutional</a:t>
                </a:r>
                <a:r>
                  <a:rPr lang="zh-CN" altLang="en-US" dirty="0"/>
                  <a:t> </a:t>
                </a:r>
                <a:r>
                  <a:rPr lang="en-US" altLang="zh-CN" dirty="0"/>
                  <a:t>N-Gram</a:t>
                </a:r>
                <a:r>
                  <a:rPr lang="zh-CN" altLang="en-US" dirty="0"/>
                  <a:t> </a:t>
                </a:r>
                <a:r>
                  <a:rPr lang="en-US" altLang="zh-CN" dirty="0"/>
                  <a:t>Model(CGM)</a:t>
                </a:r>
              </a:p>
              <a:p>
                <a:pPr lvl="1"/>
                <a:r>
                  <a:rPr lang="zh-CN" altLang="en-US" dirty="0"/>
                  <a:t>目标句子的生成框架：</a:t>
                </a:r>
                <a:endParaRPr lang="en-US" altLang="zh-CN" dirty="0"/>
              </a:p>
              <a:p>
                <a:pPr lvl="1"/>
                <a:r>
                  <a:rPr lang="en-US" altLang="zh-CN" dirty="0"/>
                  <a:t>Recurrent</a:t>
                </a:r>
                <a:r>
                  <a:rPr lang="zh-CN" altLang="en-US" dirty="0"/>
                  <a:t> </a:t>
                </a:r>
                <a:r>
                  <a:rPr lang="en-US" altLang="zh-CN" dirty="0"/>
                  <a:t>Language</a:t>
                </a:r>
                <a:r>
                  <a:rPr lang="zh-CN" altLang="en-US" dirty="0"/>
                  <a:t> </a:t>
                </a:r>
                <a:r>
                  <a:rPr lang="en-US" altLang="zh-CN" dirty="0"/>
                  <a:t>Model(RML)</a:t>
                </a:r>
                <a:r>
                  <a:rPr lang="zh-CN" altLang="en-US" dirty="0"/>
                  <a:t> </a:t>
                </a:r>
                <a:r>
                  <a:rPr lang="en-US" altLang="zh-CN" dirty="0"/>
                  <a:t>based</a:t>
                </a:r>
                <a:r>
                  <a:rPr lang="zh-CN" altLang="en-US" dirty="0"/>
                  <a:t> </a:t>
                </a:r>
                <a:r>
                  <a:rPr lang="en-US" altLang="zh-CN" dirty="0"/>
                  <a:t>on</a:t>
                </a:r>
                <a:r>
                  <a:rPr lang="zh-CN" altLang="en-US" dirty="0"/>
                  <a:t> </a:t>
                </a:r>
                <a:r>
                  <a:rPr lang="en-US" altLang="zh-CN" dirty="0"/>
                  <a:t>RNN</a:t>
                </a:r>
                <a:endParaRPr lang="zh-CN" altLang="zh-CN" dirty="0"/>
              </a:p>
              <a:p>
                <a:pPr marL="800100" lvl="1" indent="-342900">
                  <a:buFont typeface="Arial" panose="020B0604020202020204" pitchFamily="34" charset="0"/>
                  <a:buChar char="•"/>
                </a:pPr>
                <a:endParaRPr kumimoji="1" lang="zh-CN" altLang="en-US" dirty="0"/>
              </a:p>
            </p:txBody>
          </p:sp>
        </mc:Choice>
        <mc:Fallback xmlns="">
          <p:sp>
            <p:nvSpPr>
              <p:cNvPr id="3" name="内容占位符 2">
                <a:extLst>
                  <a:ext uri="{FF2B5EF4-FFF2-40B4-BE49-F238E27FC236}">
                    <a16:creationId xmlns:a16="http://schemas.microsoft.com/office/drawing/2014/main" id="{F4A0E443-FA5E-2C43-87B0-732A5C8DBF9F}"/>
                  </a:ext>
                </a:extLst>
              </p:cNvPr>
              <p:cNvSpPr>
                <a:spLocks noGrp="1" noRot="1" noChangeAspect="1" noMove="1" noResize="1" noEditPoints="1" noAdjustHandles="1" noChangeArrowheads="1" noChangeShapeType="1" noTextEdit="1"/>
              </p:cNvSpPr>
              <p:nvPr>
                <p:ph idx="1"/>
              </p:nvPr>
            </p:nvSpPr>
            <p:spPr>
              <a:xfrm>
                <a:off x="1443256" y="1181342"/>
                <a:ext cx="9520158" cy="4468831"/>
              </a:xfrm>
              <a:blipFill>
                <a:blip r:embed="rId2"/>
                <a:stretch>
                  <a:fillRect l="-800" t="-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277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lang="en-US" altLang="zh-CN" dirty="0"/>
                  <a:t>Recurrent</a:t>
                </a:r>
                <a:r>
                  <a:rPr lang="zh-CN" altLang="en-US" dirty="0"/>
                  <a:t> </a:t>
                </a:r>
                <a:r>
                  <a:rPr lang="en-US" altLang="zh-CN" dirty="0"/>
                  <a:t>Language</a:t>
                </a:r>
                <a:r>
                  <a:rPr lang="zh-CN" altLang="en-US" dirty="0"/>
                  <a:t> </a:t>
                </a:r>
                <a:r>
                  <a:rPr lang="en-US" altLang="zh-CN" dirty="0"/>
                  <a:t>Model(RML)</a:t>
                </a:r>
                <a:endParaRPr lang="zh-CN" altLang="zh-CN" dirty="0"/>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e>
                    </m:nary>
                  </m:oMath>
                </a14:m>
                <a:r>
                  <a:rPr lang="zh-CN" altLang="zh-CN" dirty="0"/>
                  <a:t> </a:t>
                </a:r>
                <a:endParaRPr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F4A0E443-FA5E-2C43-87B0-732A5C8DBF9F}"/>
                  </a:ext>
                </a:extLst>
              </p:cNvPr>
              <p:cNvSpPr>
                <a:spLocks noGrp="1" noRot="1" noChangeAspect="1" noMove="1" noResize="1" noEditPoints="1" noAdjustHandles="1" noChangeArrowheads="1" noChangeShapeType="1" noTextEdit="1"/>
              </p:cNvSpPr>
              <p:nvPr>
                <p:ph idx="1"/>
              </p:nvPr>
            </p:nvSpPr>
            <p:spPr>
              <a:xfrm>
                <a:off x="1443256" y="1181342"/>
                <a:ext cx="9520158" cy="4468831"/>
              </a:xfrm>
              <a:blipFill>
                <a:blip r:embed="rId3"/>
                <a:stretch>
                  <a:fillRect l="-800" t="-8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76E078-B153-994F-A226-1D6328F125D8}"/>
              </a:ext>
            </a:extLst>
          </p:cNvPr>
          <p:cNvPicPr/>
          <p:nvPr/>
        </p:nvPicPr>
        <p:blipFill>
          <a:blip r:embed="rId4"/>
          <a:stretch>
            <a:fillRect/>
          </a:stretch>
        </p:blipFill>
        <p:spPr>
          <a:xfrm>
            <a:off x="5049672" y="2586451"/>
            <a:ext cx="6974006" cy="3472285"/>
          </a:xfrm>
          <a:prstGeom prst="rect">
            <a:avLst/>
          </a:prstGeom>
        </p:spPr>
      </p:pic>
      <p:pic>
        <p:nvPicPr>
          <p:cNvPr id="6" name="图片 5">
            <a:extLst>
              <a:ext uri="{FF2B5EF4-FFF2-40B4-BE49-F238E27FC236}">
                <a16:creationId xmlns:a16="http://schemas.microsoft.com/office/drawing/2014/main" id="{0DFEF0CB-C756-F143-8770-24A176FA84A5}"/>
              </a:ext>
            </a:extLst>
          </p:cNvPr>
          <p:cNvPicPr/>
          <p:nvPr/>
        </p:nvPicPr>
        <p:blipFill>
          <a:blip r:embed="rId5"/>
          <a:stretch>
            <a:fillRect/>
          </a:stretch>
        </p:blipFill>
        <p:spPr>
          <a:xfrm>
            <a:off x="1604038" y="2899968"/>
            <a:ext cx="3284851" cy="1242815"/>
          </a:xfrm>
          <a:prstGeom prst="rect">
            <a:avLst/>
          </a:prstGeom>
        </p:spPr>
      </p:pic>
      <p:pic>
        <p:nvPicPr>
          <p:cNvPr id="7" name="图片 6">
            <a:extLst>
              <a:ext uri="{FF2B5EF4-FFF2-40B4-BE49-F238E27FC236}">
                <a16:creationId xmlns:a16="http://schemas.microsoft.com/office/drawing/2014/main" id="{98033684-7225-CF4F-9549-E4819A3B59EF}"/>
              </a:ext>
            </a:extLst>
          </p:cNvPr>
          <p:cNvPicPr/>
          <p:nvPr/>
        </p:nvPicPr>
        <p:blipFill>
          <a:blip r:embed="rId6"/>
          <a:stretch>
            <a:fillRect/>
          </a:stretch>
        </p:blipFill>
        <p:spPr>
          <a:xfrm>
            <a:off x="1604038" y="4299114"/>
            <a:ext cx="3284851" cy="846092"/>
          </a:xfrm>
          <a:prstGeom prst="rect">
            <a:avLst/>
          </a:prstGeom>
        </p:spPr>
      </p:pic>
    </p:spTree>
    <p:extLst>
      <p:ext uri="{BB962C8B-B14F-4D97-AF65-F5344CB8AC3E}">
        <p14:creationId xmlns:p14="http://schemas.microsoft.com/office/powerpoint/2010/main" val="1658031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lang="en-US" altLang="zh-CN" dirty="0"/>
              <a:t>Convolutional</a:t>
            </a:r>
            <a:r>
              <a:rPr lang="zh-CN" altLang="en-US" dirty="0"/>
              <a:t> </a:t>
            </a:r>
            <a:r>
              <a:rPr lang="en-US" altLang="zh-CN" dirty="0"/>
              <a:t>Sentence</a:t>
            </a:r>
            <a:r>
              <a:rPr lang="zh-CN" altLang="en-US" dirty="0"/>
              <a:t> </a:t>
            </a:r>
            <a:r>
              <a:rPr lang="en-US" altLang="zh-CN" dirty="0"/>
              <a:t>Model(CSM)</a:t>
            </a:r>
          </a:p>
          <a:p>
            <a:pPr lvl="1"/>
            <a:endParaRPr kumimoji="1" lang="zh-CN" altLang="en-US" dirty="0"/>
          </a:p>
        </p:txBody>
      </p:sp>
      <p:pic>
        <p:nvPicPr>
          <p:cNvPr id="4" name="图片 3">
            <a:extLst>
              <a:ext uri="{FF2B5EF4-FFF2-40B4-BE49-F238E27FC236}">
                <a16:creationId xmlns:a16="http://schemas.microsoft.com/office/drawing/2014/main" id="{6CB7B9DA-A91A-AB44-A4A6-B480C7358D36}"/>
              </a:ext>
            </a:extLst>
          </p:cNvPr>
          <p:cNvPicPr>
            <a:picLocks noChangeAspect="1"/>
          </p:cNvPicPr>
          <p:nvPr/>
        </p:nvPicPr>
        <p:blipFill>
          <a:blip r:embed="rId3"/>
          <a:stretch>
            <a:fillRect/>
          </a:stretch>
        </p:blipFill>
        <p:spPr>
          <a:xfrm>
            <a:off x="6322319" y="2259273"/>
            <a:ext cx="5514552" cy="2998748"/>
          </a:xfrm>
          <a:prstGeom prst="rect">
            <a:avLst/>
          </a:prstGeom>
        </p:spPr>
      </p:pic>
      <p:pic>
        <p:nvPicPr>
          <p:cNvPr id="5" name="图片 4">
            <a:extLst>
              <a:ext uri="{FF2B5EF4-FFF2-40B4-BE49-F238E27FC236}">
                <a16:creationId xmlns:a16="http://schemas.microsoft.com/office/drawing/2014/main" id="{34798ECA-1FF3-9D40-898E-FD0CF1C4D5AD}"/>
              </a:ext>
            </a:extLst>
          </p:cNvPr>
          <p:cNvPicPr>
            <a:picLocks noChangeAspect="1"/>
          </p:cNvPicPr>
          <p:nvPr/>
        </p:nvPicPr>
        <p:blipFill>
          <a:blip r:embed="rId4"/>
          <a:stretch>
            <a:fillRect/>
          </a:stretch>
        </p:blipFill>
        <p:spPr>
          <a:xfrm>
            <a:off x="2879677" y="2259273"/>
            <a:ext cx="2461623" cy="83893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B0D8303-6935-054A-A111-1ADE7C1A2E46}"/>
                  </a:ext>
                </a:extLst>
              </p:cNvPr>
              <p:cNvSpPr txBox="1"/>
              <p:nvPr/>
            </p:nvSpPr>
            <p:spPr>
              <a:xfrm>
                <a:off x="1746913" y="3316406"/>
                <a:ext cx="4203511" cy="6852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𝑀</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𝑅</m:t>
                          </m:r>
                        </m:e>
                        <m:sup>
                          <m:r>
                            <a:rPr kumimoji="1" lang="en-US" altLang="zh-CN" b="0" i="1" smtClean="0">
                              <a:latin typeface="Cambria Math" panose="02040503050406030204" pitchFamily="18" charset="0"/>
                              <a:ea typeface="Cambria Math" panose="02040503050406030204" pitchFamily="18" charset="0"/>
                            </a:rPr>
                            <m:t>𝑞</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𝑗</m:t>
                          </m:r>
                        </m:sup>
                      </m:sSup>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𝐾</m:t>
                          </m:r>
                        </m:e>
                        <m:sup>
                          <m:r>
                            <a:rPr kumimoji="1" lang="en-US" altLang="zh-CN" b="0" i="1" smtClean="0">
                              <a:latin typeface="Cambria Math" panose="02040503050406030204" pitchFamily="18" charset="0"/>
                              <a:ea typeface="Cambria Math" panose="02040503050406030204" pitchFamily="18" charset="0"/>
                            </a:rPr>
                            <m:t>𝑖</m:t>
                          </m:r>
                        </m:sup>
                      </m:sSup>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𝑀</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𝑅</m:t>
                          </m:r>
                        </m:e>
                        <m:sup>
                          <m:r>
                            <a:rPr kumimoji="1" lang="en-US" altLang="zh-CN" i="1">
                              <a:latin typeface="Cambria Math" panose="02040503050406030204" pitchFamily="18" charset="0"/>
                              <a:ea typeface="Cambria Math" panose="02040503050406030204" pitchFamily="18" charset="0"/>
                            </a:rPr>
                            <m:t>𝑞</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+1)</m:t>
                          </m:r>
                        </m:sup>
                      </m:sSup>
                    </m:oMath>
                  </m:oMathPara>
                </a14:m>
                <a:endParaRPr kumimoji="1" lang="en-US" altLang="zh-CN" dirty="0"/>
              </a:p>
              <a:p>
                <a:r>
                  <a:rPr kumimoji="1" lang="zh-CN" altLang="en-US" dirty="0"/>
                  <a:t>假设</a:t>
                </a:r>
                <a:r>
                  <a:rPr kumimoji="1" lang="en-US" altLang="zh-CN" dirty="0"/>
                  <a:t>i</a:t>
                </a:r>
                <a:r>
                  <a:rPr kumimoji="1" lang="zh-CN" altLang="en-US" dirty="0"/>
                  <a:t> </a:t>
                </a:r>
                <a:r>
                  <a:rPr kumimoji="1" lang="en-US" altLang="zh-CN" dirty="0"/>
                  <a:t>=</a:t>
                </a:r>
                <a:r>
                  <a:rPr kumimoji="1" lang="zh-CN" altLang="en-US" dirty="0"/>
                  <a:t> </a:t>
                </a:r>
                <a:r>
                  <a:rPr kumimoji="1" lang="en-US" altLang="zh-CN" dirty="0"/>
                  <a:t>3</a:t>
                </a:r>
                <a:r>
                  <a:rPr kumimoji="1" lang="zh-CN" altLang="en-US" dirty="0"/>
                  <a:t>，</a:t>
                </a:r>
                <a:r>
                  <a:rPr kumimoji="1" lang="en-US" altLang="zh-CN" dirty="0">
                    <a:ea typeface="Cambria Math" panose="02040503050406030204" pitchFamily="18" charset="0"/>
                  </a:rPr>
                  <a:t> </a:t>
                </a:r>
                <a14:m>
                  <m:oMath xmlns:m="http://schemas.openxmlformats.org/officeDocument/2006/math">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𝐾</m:t>
                            </m:r>
                          </m:e>
                          <m:sup>
                            <m:r>
                              <a:rPr kumimoji="1" lang="en-US" altLang="zh-CN" i="1">
                                <a:latin typeface="Cambria Math" panose="02040503050406030204" pitchFamily="18" charset="0"/>
                                <a:ea typeface="Cambria Math" panose="02040503050406030204" pitchFamily="18" charset="0"/>
                              </a:rPr>
                              <m:t>𝑖</m:t>
                            </m:r>
                          </m:sup>
                        </m:sSup>
                        <m:r>
                          <a:rPr kumimoji="1" lang="zh-CN" altLang="en-US"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𝑀</m:t>
                        </m:r>
                        <m:r>
                          <a:rPr kumimoji="1" lang="en-US" altLang="zh-CN" i="1">
                            <a:latin typeface="Cambria Math" panose="02040503050406030204" pitchFamily="18" charset="0"/>
                            <a:ea typeface="Cambria Math" panose="02040503050406030204" pitchFamily="18" charset="0"/>
                          </a:rPr>
                          <m:t>)</m:t>
                        </m:r>
                      </m:e>
                      <m: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𝑎</m:t>
                        </m:r>
                      </m:sub>
                    </m:sSub>
                  </m:oMath>
                </a14:m>
                <a:r>
                  <a:rPr kumimoji="1" lang="zh-CN" altLang="en-US" dirty="0"/>
                  <a:t>的计算公式如下：</a:t>
                </a:r>
              </a:p>
            </p:txBody>
          </p:sp>
        </mc:Choice>
        <mc:Fallback xmlns="">
          <p:sp>
            <p:nvSpPr>
              <p:cNvPr id="6" name="文本框 5">
                <a:extLst>
                  <a:ext uri="{FF2B5EF4-FFF2-40B4-BE49-F238E27FC236}">
                    <a16:creationId xmlns:a16="http://schemas.microsoft.com/office/drawing/2014/main" id="{AB0D8303-6935-054A-A111-1ADE7C1A2E46}"/>
                  </a:ext>
                </a:extLst>
              </p:cNvPr>
              <p:cNvSpPr txBox="1">
                <a:spLocks noRot="1" noChangeAspect="1" noMove="1" noResize="1" noEditPoints="1" noAdjustHandles="1" noChangeArrowheads="1" noChangeShapeType="1" noTextEdit="1"/>
              </p:cNvSpPr>
              <p:nvPr/>
            </p:nvSpPr>
            <p:spPr>
              <a:xfrm>
                <a:off x="1746913" y="3316406"/>
                <a:ext cx="4203511" cy="685252"/>
              </a:xfrm>
              <a:prstGeom prst="rect">
                <a:avLst/>
              </a:prstGeom>
              <a:blipFill>
                <a:blip r:embed="rId5"/>
                <a:stretch>
                  <a:fillRect l="-1205" r="-6325" b="-1272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11595F8-6539-4647-87D9-AA2F7520D213}"/>
              </a:ext>
            </a:extLst>
          </p:cNvPr>
          <p:cNvPicPr>
            <a:picLocks noChangeAspect="1"/>
          </p:cNvPicPr>
          <p:nvPr/>
        </p:nvPicPr>
        <p:blipFill>
          <a:blip r:embed="rId6"/>
          <a:stretch>
            <a:fillRect/>
          </a:stretch>
        </p:blipFill>
        <p:spPr>
          <a:xfrm>
            <a:off x="1231723" y="4314320"/>
            <a:ext cx="4786939" cy="405131"/>
          </a:xfrm>
          <a:prstGeom prst="rect">
            <a:avLst/>
          </a:prstGeom>
        </p:spPr>
      </p:pic>
    </p:spTree>
    <p:extLst>
      <p:ext uri="{BB962C8B-B14F-4D97-AF65-F5344CB8AC3E}">
        <p14:creationId xmlns:p14="http://schemas.microsoft.com/office/powerpoint/2010/main" val="146396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8219359" cy="4878264"/>
          </a:xfrm>
        </p:spPr>
        <p:txBody>
          <a:bodyPr>
            <a:normAutofit/>
          </a:bodyPr>
          <a:lstStyle/>
          <a:p>
            <a:r>
              <a:rPr lang="en-US" altLang="zh-CN" dirty="0"/>
              <a:t>RCTMs(2013)</a:t>
            </a:r>
          </a:p>
          <a:p>
            <a:pPr marL="800100" lvl="1" indent="-342900">
              <a:buFont typeface="Arial" panose="020B0604020202020204" pitchFamily="34" charset="0"/>
              <a:buChar char="•"/>
            </a:pPr>
            <a:r>
              <a:rPr lang="en-US" altLang="zh-CN" dirty="0"/>
              <a:t>RCTM</a:t>
            </a:r>
            <a:r>
              <a:rPr lang="zh-CN" altLang="en-US" dirty="0"/>
              <a:t> </a:t>
            </a:r>
            <a:r>
              <a:rPr lang="en-US" altLang="zh-CN" dirty="0"/>
              <a:t>1</a:t>
            </a:r>
          </a:p>
          <a:p>
            <a:pPr lvl="1"/>
            <a:r>
              <a:rPr lang="zh-CN" altLang="zh-CN" dirty="0"/>
              <a:t>将</a:t>
            </a:r>
            <a:r>
              <a:rPr lang="en-US" altLang="zh-CN" dirty="0"/>
              <a:t>CSM</a:t>
            </a:r>
            <a:r>
              <a:rPr lang="zh-CN" altLang="zh-CN" dirty="0"/>
              <a:t>产生的源句子的向量表示</a:t>
            </a:r>
            <a:r>
              <a:rPr lang="en-US" altLang="zh-CN" dirty="0"/>
              <a:t>e</a:t>
            </a:r>
            <a:r>
              <a:rPr lang="zh-CN" altLang="zh-CN" dirty="0"/>
              <a:t>加入到目标句子</a:t>
            </a:r>
            <a:endParaRPr lang="en-US" altLang="zh-CN" dirty="0"/>
          </a:p>
          <a:p>
            <a:pPr lvl="1"/>
            <a:r>
              <a:rPr lang="zh-CN" altLang="zh-CN" dirty="0"/>
              <a:t>生成架构的每个隐含层中去。</a:t>
            </a:r>
            <a:endParaRPr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缺点：</a:t>
            </a:r>
            <a:endParaRPr kumimoji="1" lang="en-US" altLang="zh-CN" dirty="0"/>
          </a:p>
          <a:p>
            <a:pPr lvl="1"/>
            <a:r>
              <a:rPr lang="en-US" altLang="zh-CN" dirty="0"/>
              <a:t>1</a:t>
            </a:r>
            <a:r>
              <a:rPr lang="zh-CN" altLang="en-US" dirty="0"/>
              <a:t>）</a:t>
            </a:r>
            <a:r>
              <a:rPr lang="zh-CN" altLang="zh-CN" dirty="0"/>
              <a:t>对短句子有偏置</a:t>
            </a:r>
            <a:endParaRPr lang="en-US" altLang="zh-CN" dirty="0"/>
          </a:p>
          <a:p>
            <a:pPr lvl="1"/>
            <a:r>
              <a:rPr lang="en-US" altLang="zh-CN" dirty="0"/>
              <a:t>2</a:t>
            </a:r>
            <a:r>
              <a:rPr lang="zh-CN" altLang="en-US" dirty="0"/>
              <a:t>）</a:t>
            </a:r>
            <a:r>
              <a:rPr lang="zh-CN" altLang="zh-CN" dirty="0"/>
              <a:t>源句子</a:t>
            </a:r>
            <a:r>
              <a:rPr lang="zh-CN" altLang="en-US" dirty="0"/>
              <a:t>对</a:t>
            </a:r>
            <a:r>
              <a:rPr lang="zh-CN" altLang="zh-CN" dirty="0"/>
              <a:t>所有目标单词的影响</a:t>
            </a:r>
            <a:r>
              <a:rPr lang="zh-CN" altLang="en-US" dirty="0"/>
              <a:t>力相同</a:t>
            </a:r>
            <a:r>
              <a:rPr lang="zh-CN" altLang="zh-CN" dirty="0"/>
              <a:t>。</a:t>
            </a:r>
          </a:p>
        </p:txBody>
      </p:sp>
      <p:pic>
        <p:nvPicPr>
          <p:cNvPr id="8" name="图片 7">
            <a:extLst>
              <a:ext uri="{FF2B5EF4-FFF2-40B4-BE49-F238E27FC236}">
                <a16:creationId xmlns:a16="http://schemas.microsoft.com/office/drawing/2014/main" id="{85683AB6-6FD9-334F-AE8E-2C853DA1ABE9}"/>
              </a:ext>
            </a:extLst>
          </p:cNvPr>
          <p:cNvPicPr/>
          <p:nvPr/>
        </p:nvPicPr>
        <p:blipFill rotWithShape="1">
          <a:blip r:embed="rId3"/>
          <a:srcRect b="14435"/>
          <a:stretch/>
        </p:blipFill>
        <p:spPr>
          <a:xfrm>
            <a:off x="8529851" y="1646001"/>
            <a:ext cx="3439235" cy="4316834"/>
          </a:xfrm>
          <a:prstGeom prst="rect">
            <a:avLst/>
          </a:prstGeom>
        </p:spPr>
      </p:pic>
      <p:pic>
        <p:nvPicPr>
          <p:cNvPr id="9" name="图片 8">
            <a:extLst>
              <a:ext uri="{FF2B5EF4-FFF2-40B4-BE49-F238E27FC236}">
                <a16:creationId xmlns:a16="http://schemas.microsoft.com/office/drawing/2014/main" id="{8B8BB2BE-234C-ED4F-915B-E47C0548185A}"/>
              </a:ext>
            </a:extLst>
          </p:cNvPr>
          <p:cNvPicPr/>
          <p:nvPr/>
        </p:nvPicPr>
        <p:blipFill>
          <a:blip r:embed="rId4"/>
          <a:stretch>
            <a:fillRect/>
          </a:stretch>
        </p:blipFill>
        <p:spPr>
          <a:xfrm>
            <a:off x="2897522" y="3045618"/>
            <a:ext cx="4294848" cy="1517600"/>
          </a:xfrm>
          <a:prstGeom prst="rect">
            <a:avLst/>
          </a:prstGeom>
        </p:spPr>
      </p:pic>
      <p:cxnSp>
        <p:nvCxnSpPr>
          <p:cNvPr id="13" name="直线连接符 12">
            <a:extLst>
              <a:ext uri="{FF2B5EF4-FFF2-40B4-BE49-F238E27FC236}">
                <a16:creationId xmlns:a16="http://schemas.microsoft.com/office/drawing/2014/main" id="{2CC4DA2D-66EB-5D4F-A907-0651A1B8FE48}"/>
              </a:ext>
            </a:extLst>
          </p:cNvPr>
          <p:cNvCxnSpPr>
            <a:cxnSpLocks/>
          </p:cNvCxnSpPr>
          <p:nvPr/>
        </p:nvCxnSpPr>
        <p:spPr>
          <a:xfrm>
            <a:off x="5198094" y="3763475"/>
            <a:ext cx="6550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48F263C3-5855-D045-B793-778CB1BA28EF}"/>
              </a:ext>
            </a:extLst>
          </p:cNvPr>
          <p:cNvCxnSpPr>
            <a:cxnSpLocks/>
          </p:cNvCxnSpPr>
          <p:nvPr/>
        </p:nvCxnSpPr>
        <p:spPr>
          <a:xfrm>
            <a:off x="6537278" y="4151193"/>
            <a:ext cx="6550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652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8219359" cy="4878264"/>
          </a:xfrm>
        </p:spPr>
        <p:txBody>
          <a:bodyPr>
            <a:normAutofit/>
          </a:bodyPr>
          <a:lstStyle/>
          <a:p>
            <a:r>
              <a:rPr lang="en-US" altLang="zh-CN" dirty="0"/>
              <a:t>RCTMs(2013)</a:t>
            </a:r>
          </a:p>
          <a:p>
            <a:pPr marL="800100" lvl="1" indent="-342900">
              <a:buFont typeface="Arial" panose="020B0604020202020204" pitchFamily="34" charset="0"/>
              <a:buChar char="•"/>
            </a:pPr>
            <a:r>
              <a:rPr lang="en-US" altLang="zh-CN" dirty="0"/>
              <a:t>Convolutional</a:t>
            </a:r>
            <a:r>
              <a:rPr lang="zh-CN" altLang="en-US" dirty="0"/>
              <a:t> </a:t>
            </a:r>
            <a:r>
              <a:rPr lang="en-US" altLang="zh-CN" dirty="0"/>
              <a:t>N-Gram</a:t>
            </a:r>
            <a:r>
              <a:rPr lang="zh-CN" altLang="en-US" dirty="0"/>
              <a:t> </a:t>
            </a:r>
            <a:r>
              <a:rPr lang="en-US" altLang="zh-CN" dirty="0"/>
              <a:t>Model(CGM)</a:t>
            </a:r>
          </a:p>
          <a:p>
            <a:pPr marL="1485900" lvl="2" indent="-342900"/>
            <a:r>
              <a:rPr lang="en-US" altLang="zh-CN" sz="2000" dirty="0"/>
              <a:t>Truncating</a:t>
            </a:r>
            <a:r>
              <a:rPr lang="zh-CN" altLang="en-US" sz="2000" dirty="0"/>
              <a:t> </a:t>
            </a:r>
            <a:r>
              <a:rPr lang="en-US" altLang="zh-CN" sz="2000" dirty="0"/>
              <a:t>the</a:t>
            </a:r>
            <a:r>
              <a:rPr lang="zh-CN" altLang="en-US" sz="2000" dirty="0"/>
              <a:t> </a:t>
            </a:r>
            <a:r>
              <a:rPr lang="en-US" altLang="zh-CN" sz="2000" dirty="0"/>
              <a:t>CSM</a:t>
            </a:r>
            <a:r>
              <a:rPr lang="zh-CN" altLang="en-US" sz="2000" dirty="0"/>
              <a:t> </a:t>
            </a:r>
            <a:r>
              <a:rPr lang="en-US" altLang="zh-CN" sz="2000" dirty="0"/>
              <a:t>at</a:t>
            </a:r>
            <a:r>
              <a:rPr lang="zh-CN" altLang="en-US" sz="2000" dirty="0"/>
              <a:t> </a:t>
            </a:r>
            <a:r>
              <a:rPr lang="en-US" altLang="zh-CN" sz="2000" dirty="0"/>
              <a:t>n-gram</a:t>
            </a:r>
          </a:p>
          <a:p>
            <a:pPr marL="1485900" lvl="2" indent="-342900"/>
            <a:r>
              <a:rPr lang="en-US" altLang="zh-CN" sz="2000" dirty="0"/>
              <a:t>Inverted</a:t>
            </a:r>
            <a:r>
              <a:rPr lang="zh-CN" altLang="en-US" sz="2000" dirty="0"/>
              <a:t> </a:t>
            </a:r>
            <a:r>
              <a:rPr lang="en-US" altLang="zh-CN" sz="2000" dirty="0"/>
              <a:t>CGM</a:t>
            </a:r>
          </a:p>
        </p:txBody>
      </p:sp>
    </p:spTree>
    <p:extLst>
      <p:ext uri="{BB962C8B-B14F-4D97-AF65-F5344CB8AC3E}">
        <p14:creationId xmlns:p14="http://schemas.microsoft.com/office/powerpoint/2010/main" val="297464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8219359" cy="4878264"/>
          </a:xfrm>
        </p:spPr>
        <p:txBody>
          <a:bodyPr>
            <a:normAutofit/>
          </a:bodyPr>
          <a:lstStyle/>
          <a:p>
            <a:r>
              <a:rPr lang="en-US" altLang="zh-CN" dirty="0"/>
              <a:t>RCTMs(2013)</a:t>
            </a:r>
          </a:p>
          <a:p>
            <a:pPr marL="800100" lvl="1" indent="-342900">
              <a:buFont typeface="Arial" panose="020B0604020202020204" pitchFamily="34" charset="0"/>
              <a:buChar char="•"/>
            </a:pPr>
            <a:r>
              <a:rPr lang="en-US" altLang="zh-CN" dirty="0"/>
              <a:t>RCTM</a:t>
            </a:r>
            <a:r>
              <a:rPr lang="zh-CN" altLang="en-US" dirty="0"/>
              <a:t> </a:t>
            </a:r>
            <a:r>
              <a:rPr lang="en-US" altLang="zh-CN" dirty="0"/>
              <a:t>2</a:t>
            </a:r>
          </a:p>
        </p:txBody>
      </p:sp>
      <p:pic>
        <p:nvPicPr>
          <p:cNvPr id="4" name="图片 3">
            <a:extLst>
              <a:ext uri="{FF2B5EF4-FFF2-40B4-BE49-F238E27FC236}">
                <a16:creationId xmlns:a16="http://schemas.microsoft.com/office/drawing/2014/main" id="{677B2389-0124-C549-9DA9-EDA4F94A95DF}"/>
              </a:ext>
            </a:extLst>
          </p:cNvPr>
          <p:cNvPicPr>
            <a:picLocks noChangeAspect="1"/>
          </p:cNvPicPr>
          <p:nvPr/>
        </p:nvPicPr>
        <p:blipFill>
          <a:blip r:embed="rId3"/>
          <a:stretch>
            <a:fillRect/>
          </a:stretch>
        </p:blipFill>
        <p:spPr>
          <a:xfrm>
            <a:off x="8903265" y="253506"/>
            <a:ext cx="2876990" cy="5806100"/>
          </a:xfrm>
          <a:prstGeom prst="rect">
            <a:avLst/>
          </a:prstGeom>
        </p:spPr>
      </p:pic>
      <p:pic>
        <p:nvPicPr>
          <p:cNvPr id="5" name="图片 4">
            <a:extLst>
              <a:ext uri="{FF2B5EF4-FFF2-40B4-BE49-F238E27FC236}">
                <a16:creationId xmlns:a16="http://schemas.microsoft.com/office/drawing/2014/main" id="{2007E35C-94CA-ED43-BB2A-B17ED12C7A7A}"/>
              </a:ext>
            </a:extLst>
          </p:cNvPr>
          <p:cNvPicPr>
            <a:picLocks noChangeAspect="1"/>
          </p:cNvPicPr>
          <p:nvPr/>
        </p:nvPicPr>
        <p:blipFill>
          <a:blip r:embed="rId4"/>
          <a:stretch>
            <a:fillRect/>
          </a:stretch>
        </p:blipFill>
        <p:spPr>
          <a:xfrm>
            <a:off x="2864403" y="3803875"/>
            <a:ext cx="4316692" cy="2214740"/>
          </a:xfrm>
          <a:prstGeom prst="rect">
            <a:avLst/>
          </a:prstGeom>
        </p:spPr>
      </p:pic>
      <p:pic>
        <p:nvPicPr>
          <p:cNvPr id="6" name="图片 5">
            <a:extLst>
              <a:ext uri="{FF2B5EF4-FFF2-40B4-BE49-F238E27FC236}">
                <a16:creationId xmlns:a16="http://schemas.microsoft.com/office/drawing/2014/main" id="{128B2CE7-8932-3149-AD74-42078AED7C68}"/>
              </a:ext>
            </a:extLst>
          </p:cNvPr>
          <p:cNvPicPr>
            <a:picLocks noChangeAspect="1"/>
          </p:cNvPicPr>
          <p:nvPr/>
        </p:nvPicPr>
        <p:blipFill>
          <a:blip r:embed="rId5"/>
          <a:stretch>
            <a:fillRect/>
          </a:stretch>
        </p:blipFill>
        <p:spPr>
          <a:xfrm>
            <a:off x="2864403" y="2126624"/>
            <a:ext cx="3921222" cy="1199551"/>
          </a:xfrm>
          <a:prstGeom prst="rect">
            <a:avLst/>
          </a:prstGeom>
        </p:spPr>
      </p:pic>
      <p:pic>
        <p:nvPicPr>
          <p:cNvPr id="7" name="图片 6">
            <a:extLst>
              <a:ext uri="{FF2B5EF4-FFF2-40B4-BE49-F238E27FC236}">
                <a16:creationId xmlns:a16="http://schemas.microsoft.com/office/drawing/2014/main" id="{D8300730-A76B-F74F-BAF5-120F3424117A}"/>
              </a:ext>
            </a:extLst>
          </p:cNvPr>
          <p:cNvPicPr>
            <a:picLocks noChangeAspect="1"/>
          </p:cNvPicPr>
          <p:nvPr/>
        </p:nvPicPr>
        <p:blipFill>
          <a:blip r:embed="rId6"/>
          <a:stretch>
            <a:fillRect/>
          </a:stretch>
        </p:blipFill>
        <p:spPr>
          <a:xfrm>
            <a:off x="2864403" y="3392030"/>
            <a:ext cx="3459895" cy="345990"/>
          </a:xfrm>
          <a:prstGeom prst="rect">
            <a:avLst/>
          </a:prstGeom>
        </p:spPr>
      </p:pic>
    </p:spTree>
    <p:extLst>
      <p:ext uri="{BB962C8B-B14F-4D97-AF65-F5344CB8AC3E}">
        <p14:creationId xmlns:p14="http://schemas.microsoft.com/office/powerpoint/2010/main" val="4203711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EF8EC-80F2-0642-86D4-A8D5C20979F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599624EC-2FB3-3744-BF97-B9856CD66D85}"/>
              </a:ext>
            </a:extLst>
          </p:cNvPr>
          <p:cNvSpPr>
            <a:spLocks noGrp="1"/>
          </p:cNvSpPr>
          <p:nvPr>
            <p:ph idx="1"/>
          </p:nvPr>
        </p:nvSpPr>
        <p:spPr/>
        <p:txBody>
          <a:bodyPr/>
          <a:lstStyle/>
          <a:p>
            <a:r>
              <a:rPr lang="en-US" altLang="zh-CN" dirty="0"/>
              <a:t>RNN Encoder–Decoder(2014)</a:t>
            </a:r>
            <a:endParaRPr kumimoji="1" lang="en-US" altLang="zh-CN" dirty="0"/>
          </a:p>
          <a:p>
            <a:pPr marL="800100" lvl="1" indent="-342900">
              <a:buFont typeface="Arial" panose="020B0604020202020204" pitchFamily="34" charset="0"/>
              <a:buChar char="•"/>
            </a:pPr>
            <a:r>
              <a:rPr lang="zh-CN" altLang="en-US" dirty="0"/>
              <a:t>两个</a:t>
            </a:r>
            <a:r>
              <a:rPr lang="en-US" altLang="zh-CN" dirty="0"/>
              <a:t>RNN</a:t>
            </a:r>
            <a:r>
              <a:rPr lang="zh-CN" altLang="en-US" dirty="0"/>
              <a:t>，一个将变长的源句子编码成一个固定长度的向量，另一个将该向量解码成变长的目标句子。</a:t>
            </a:r>
            <a:endParaRPr lang="en-US" altLang="zh-CN" dirty="0"/>
          </a:p>
        </p:txBody>
      </p:sp>
      <p:sp>
        <p:nvSpPr>
          <p:cNvPr id="4" name="矩形 3">
            <a:extLst>
              <a:ext uri="{FF2B5EF4-FFF2-40B4-BE49-F238E27FC236}">
                <a16:creationId xmlns:a16="http://schemas.microsoft.com/office/drawing/2014/main" id="{85BDF3BC-D5AB-F84C-A068-C51752B1C9E3}"/>
              </a:ext>
            </a:extLst>
          </p:cNvPr>
          <p:cNvSpPr/>
          <p:nvPr/>
        </p:nvSpPr>
        <p:spPr>
          <a:xfrm>
            <a:off x="0" y="6119336"/>
            <a:ext cx="4949588"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Cho K, Van </a:t>
            </a:r>
            <a:r>
              <a:rPr lang="en-US" altLang="zh-CN" sz="1400" dirty="0" err="1">
                <a:latin typeface="DengXian" panose="02010600030101010101" pitchFamily="2" charset="-122"/>
                <a:cs typeface="Times New Roman" panose="02020603050405020304" pitchFamily="18" charset="0"/>
              </a:rPr>
              <a:t>Merriënboer</a:t>
            </a:r>
            <a:r>
              <a:rPr lang="en-US" altLang="zh-CN" sz="1400" dirty="0">
                <a:latin typeface="DengXian" panose="02010600030101010101" pitchFamily="2" charset="-122"/>
                <a:cs typeface="Times New Roman" panose="02020603050405020304" pitchFamily="18" charset="0"/>
              </a:rPr>
              <a:t> B, </a:t>
            </a:r>
            <a:r>
              <a:rPr lang="en-US" altLang="zh-CN" sz="1400" dirty="0" err="1">
                <a:latin typeface="DengXian" panose="02010600030101010101" pitchFamily="2" charset="-122"/>
                <a:cs typeface="Times New Roman" panose="02020603050405020304" pitchFamily="18" charset="0"/>
              </a:rPr>
              <a:t>Gulcehre</a:t>
            </a:r>
            <a:r>
              <a:rPr lang="en-US" altLang="zh-CN" sz="1400" dirty="0">
                <a:latin typeface="DengXian" panose="02010600030101010101" pitchFamily="2" charset="-122"/>
                <a:cs typeface="Times New Roman" panose="02020603050405020304" pitchFamily="18" charset="0"/>
              </a:rPr>
              <a:t> C, et al. Learning phrase representations using RNN encoder-decoder for statistical machine translation[J].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arXiv:1406.1078, 2014.</a:t>
            </a:r>
            <a:r>
              <a:rPr lang="zh-CN" altLang="zh-CN" sz="1400" dirty="0"/>
              <a:t> </a:t>
            </a:r>
            <a:endParaRPr lang="zh-CN" altLang="en-US" sz="1400" dirty="0"/>
          </a:p>
        </p:txBody>
      </p:sp>
      <p:pic>
        <p:nvPicPr>
          <p:cNvPr id="5" name="图片 4">
            <a:extLst>
              <a:ext uri="{FF2B5EF4-FFF2-40B4-BE49-F238E27FC236}">
                <a16:creationId xmlns:a16="http://schemas.microsoft.com/office/drawing/2014/main" id="{BA2EFDC5-DD78-E442-9856-6F7D95EE7F4A}"/>
              </a:ext>
            </a:extLst>
          </p:cNvPr>
          <p:cNvPicPr>
            <a:picLocks noChangeAspect="1"/>
          </p:cNvPicPr>
          <p:nvPr/>
        </p:nvPicPr>
        <p:blipFill>
          <a:blip r:embed="rId2"/>
          <a:stretch>
            <a:fillRect/>
          </a:stretch>
        </p:blipFill>
        <p:spPr>
          <a:xfrm>
            <a:off x="8221768" y="2099667"/>
            <a:ext cx="3598781" cy="3762801"/>
          </a:xfrm>
          <a:prstGeom prst="rect">
            <a:avLst/>
          </a:prstGeom>
        </p:spPr>
      </p:pic>
      <p:pic>
        <p:nvPicPr>
          <p:cNvPr id="6" name="图片 5">
            <a:extLst>
              <a:ext uri="{FF2B5EF4-FFF2-40B4-BE49-F238E27FC236}">
                <a16:creationId xmlns:a16="http://schemas.microsoft.com/office/drawing/2014/main" id="{1BCC2C5D-34EB-C64A-8CED-464C8A0B9555}"/>
              </a:ext>
            </a:extLst>
          </p:cNvPr>
          <p:cNvPicPr>
            <a:picLocks noChangeAspect="1"/>
          </p:cNvPicPr>
          <p:nvPr/>
        </p:nvPicPr>
        <p:blipFill>
          <a:blip r:embed="rId3"/>
          <a:stretch>
            <a:fillRect/>
          </a:stretch>
        </p:blipFill>
        <p:spPr>
          <a:xfrm>
            <a:off x="2474794" y="2558956"/>
            <a:ext cx="2489200" cy="457200"/>
          </a:xfrm>
          <a:prstGeom prst="rect">
            <a:avLst/>
          </a:prstGeom>
        </p:spPr>
      </p:pic>
      <p:pic>
        <p:nvPicPr>
          <p:cNvPr id="7" name="图片 6">
            <a:extLst>
              <a:ext uri="{FF2B5EF4-FFF2-40B4-BE49-F238E27FC236}">
                <a16:creationId xmlns:a16="http://schemas.microsoft.com/office/drawing/2014/main" id="{93C90FE3-D39C-0941-B37F-F994EE394F81}"/>
              </a:ext>
            </a:extLst>
          </p:cNvPr>
          <p:cNvPicPr>
            <a:picLocks noChangeAspect="1"/>
          </p:cNvPicPr>
          <p:nvPr/>
        </p:nvPicPr>
        <p:blipFill>
          <a:blip r:embed="rId4"/>
          <a:stretch>
            <a:fillRect/>
          </a:stretch>
        </p:blipFill>
        <p:spPr>
          <a:xfrm>
            <a:off x="2474794" y="3193812"/>
            <a:ext cx="2984500" cy="393700"/>
          </a:xfrm>
          <a:prstGeom prst="rect">
            <a:avLst/>
          </a:prstGeom>
        </p:spPr>
      </p:pic>
      <p:pic>
        <p:nvPicPr>
          <p:cNvPr id="8" name="图片 7">
            <a:extLst>
              <a:ext uri="{FF2B5EF4-FFF2-40B4-BE49-F238E27FC236}">
                <a16:creationId xmlns:a16="http://schemas.microsoft.com/office/drawing/2014/main" id="{F7CF70C4-79FE-7B49-9288-34795F476FF6}"/>
              </a:ext>
            </a:extLst>
          </p:cNvPr>
          <p:cNvPicPr>
            <a:picLocks noChangeAspect="1"/>
          </p:cNvPicPr>
          <p:nvPr/>
        </p:nvPicPr>
        <p:blipFill>
          <a:blip r:embed="rId5"/>
          <a:stretch>
            <a:fillRect/>
          </a:stretch>
        </p:blipFill>
        <p:spPr>
          <a:xfrm>
            <a:off x="2474794" y="3765168"/>
            <a:ext cx="5283200" cy="431800"/>
          </a:xfrm>
          <a:prstGeom prst="rect">
            <a:avLst/>
          </a:prstGeom>
        </p:spPr>
      </p:pic>
    </p:spTree>
    <p:extLst>
      <p:ext uri="{BB962C8B-B14F-4D97-AF65-F5344CB8AC3E}">
        <p14:creationId xmlns:p14="http://schemas.microsoft.com/office/powerpoint/2010/main" val="326418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EF8EC-80F2-0642-86D4-A8D5C20979F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599624EC-2FB3-3744-BF97-B9856CD66D85}"/>
              </a:ext>
            </a:extLst>
          </p:cNvPr>
          <p:cNvSpPr>
            <a:spLocks noGrp="1"/>
          </p:cNvSpPr>
          <p:nvPr>
            <p:ph idx="1"/>
          </p:nvPr>
        </p:nvSpPr>
        <p:spPr>
          <a:xfrm>
            <a:off x="1443256" y="1181343"/>
            <a:ext cx="9520158" cy="1390408"/>
          </a:xfrm>
        </p:spPr>
        <p:txBody>
          <a:bodyPr/>
          <a:lstStyle/>
          <a:p>
            <a:r>
              <a:rPr lang="en-US" altLang="zh-CN" dirty="0"/>
              <a:t>RNN Encoder–Decoder(2014)</a:t>
            </a:r>
          </a:p>
          <a:p>
            <a:pPr marL="800100" lvl="1" indent="-342900">
              <a:buFont typeface="Arial" panose="020B0604020202020204" pitchFamily="34" charset="0"/>
              <a:buChar char="•"/>
            </a:pPr>
            <a:r>
              <a:rPr kumimoji="1" lang="zh-CN" altLang="en-US" dirty="0"/>
              <a:t>隐含层单元用</a:t>
            </a:r>
            <a:r>
              <a:rPr kumimoji="1" lang="en-US" altLang="zh-CN" dirty="0"/>
              <a:t>GRU</a:t>
            </a:r>
            <a:r>
              <a:rPr kumimoji="1" lang="zh-CN" altLang="en-US" dirty="0"/>
              <a:t>，只有更新门和重置门。</a:t>
            </a:r>
            <a:endParaRPr kumimoji="1" lang="en-US" altLang="zh-CN" dirty="0"/>
          </a:p>
        </p:txBody>
      </p:sp>
      <p:pic>
        <p:nvPicPr>
          <p:cNvPr id="9" name="图片 8">
            <a:extLst>
              <a:ext uri="{FF2B5EF4-FFF2-40B4-BE49-F238E27FC236}">
                <a16:creationId xmlns:a16="http://schemas.microsoft.com/office/drawing/2014/main" id="{8F114A04-CE42-2D47-A945-FBC9D1878428}"/>
              </a:ext>
            </a:extLst>
          </p:cNvPr>
          <p:cNvPicPr>
            <a:picLocks noChangeAspect="1"/>
          </p:cNvPicPr>
          <p:nvPr/>
        </p:nvPicPr>
        <p:blipFill>
          <a:blip r:embed="rId3"/>
          <a:stretch>
            <a:fillRect/>
          </a:stretch>
        </p:blipFill>
        <p:spPr>
          <a:xfrm>
            <a:off x="7723277" y="2098509"/>
            <a:ext cx="4089400" cy="2171700"/>
          </a:xfrm>
          <a:prstGeom prst="rect">
            <a:avLst/>
          </a:prstGeom>
        </p:spPr>
      </p:pic>
      <p:pic>
        <p:nvPicPr>
          <p:cNvPr id="10" name="图片 9">
            <a:extLst>
              <a:ext uri="{FF2B5EF4-FFF2-40B4-BE49-F238E27FC236}">
                <a16:creationId xmlns:a16="http://schemas.microsoft.com/office/drawing/2014/main" id="{131139BF-5DE8-064A-AB5A-EDF451DC7B86}"/>
              </a:ext>
            </a:extLst>
          </p:cNvPr>
          <p:cNvPicPr>
            <a:picLocks noChangeAspect="1"/>
          </p:cNvPicPr>
          <p:nvPr/>
        </p:nvPicPr>
        <p:blipFill>
          <a:blip r:embed="rId4"/>
          <a:stretch>
            <a:fillRect/>
          </a:stretch>
        </p:blipFill>
        <p:spPr>
          <a:xfrm>
            <a:off x="2738437" y="2120901"/>
            <a:ext cx="3689659" cy="527094"/>
          </a:xfrm>
          <a:prstGeom prst="rect">
            <a:avLst/>
          </a:prstGeom>
        </p:spPr>
      </p:pic>
      <p:pic>
        <p:nvPicPr>
          <p:cNvPr id="11" name="图片 10">
            <a:extLst>
              <a:ext uri="{FF2B5EF4-FFF2-40B4-BE49-F238E27FC236}">
                <a16:creationId xmlns:a16="http://schemas.microsoft.com/office/drawing/2014/main" id="{4596CAAB-8432-404C-AAB4-AC14FE120307}"/>
              </a:ext>
            </a:extLst>
          </p:cNvPr>
          <p:cNvPicPr>
            <a:picLocks noChangeAspect="1"/>
          </p:cNvPicPr>
          <p:nvPr/>
        </p:nvPicPr>
        <p:blipFill>
          <a:blip r:embed="rId5"/>
          <a:stretch>
            <a:fillRect/>
          </a:stretch>
        </p:blipFill>
        <p:spPr>
          <a:xfrm>
            <a:off x="2738437" y="2736498"/>
            <a:ext cx="3785193" cy="523355"/>
          </a:xfrm>
          <a:prstGeom prst="rect">
            <a:avLst/>
          </a:prstGeom>
        </p:spPr>
      </p:pic>
      <p:pic>
        <p:nvPicPr>
          <p:cNvPr id="12" name="图片 11">
            <a:extLst>
              <a:ext uri="{FF2B5EF4-FFF2-40B4-BE49-F238E27FC236}">
                <a16:creationId xmlns:a16="http://schemas.microsoft.com/office/drawing/2014/main" id="{2DA86DA2-0B0D-2E4F-8CB4-0B5CAF74B6B1}"/>
              </a:ext>
            </a:extLst>
          </p:cNvPr>
          <p:cNvPicPr>
            <a:picLocks noChangeAspect="1"/>
          </p:cNvPicPr>
          <p:nvPr/>
        </p:nvPicPr>
        <p:blipFill>
          <a:blip r:embed="rId6"/>
          <a:stretch>
            <a:fillRect/>
          </a:stretch>
        </p:blipFill>
        <p:spPr>
          <a:xfrm>
            <a:off x="2738437" y="4069632"/>
            <a:ext cx="3348464" cy="576080"/>
          </a:xfrm>
          <a:prstGeom prst="rect">
            <a:avLst/>
          </a:prstGeom>
        </p:spPr>
      </p:pic>
      <p:pic>
        <p:nvPicPr>
          <p:cNvPr id="13" name="图片 12">
            <a:extLst>
              <a:ext uri="{FF2B5EF4-FFF2-40B4-BE49-F238E27FC236}">
                <a16:creationId xmlns:a16="http://schemas.microsoft.com/office/drawing/2014/main" id="{55257CD8-927B-B942-98B9-119BEA0EF85D}"/>
              </a:ext>
            </a:extLst>
          </p:cNvPr>
          <p:cNvPicPr>
            <a:picLocks noChangeAspect="1"/>
          </p:cNvPicPr>
          <p:nvPr/>
        </p:nvPicPr>
        <p:blipFill>
          <a:blip r:embed="rId7"/>
          <a:stretch>
            <a:fillRect/>
          </a:stretch>
        </p:blipFill>
        <p:spPr>
          <a:xfrm>
            <a:off x="2757866" y="3381530"/>
            <a:ext cx="4358399" cy="552142"/>
          </a:xfrm>
          <a:prstGeom prst="rect">
            <a:avLst/>
          </a:prstGeom>
        </p:spPr>
      </p:pic>
      <p:sp>
        <p:nvSpPr>
          <p:cNvPr id="14" name="文本框 13">
            <a:extLst>
              <a:ext uri="{FF2B5EF4-FFF2-40B4-BE49-F238E27FC236}">
                <a16:creationId xmlns:a16="http://schemas.microsoft.com/office/drawing/2014/main" id="{363D6596-F500-E24E-8675-DFD187F4E52D}"/>
              </a:ext>
            </a:extLst>
          </p:cNvPr>
          <p:cNvSpPr txBox="1"/>
          <p:nvPr/>
        </p:nvSpPr>
        <p:spPr>
          <a:xfrm>
            <a:off x="2158046" y="4743451"/>
            <a:ext cx="8731168" cy="1323439"/>
          </a:xfrm>
          <a:prstGeom prst="rect">
            <a:avLst/>
          </a:prstGeom>
          <a:noFill/>
        </p:spPr>
        <p:txBody>
          <a:bodyPr wrap="square" rtlCol="0">
            <a:spAutoFit/>
          </a:bodyPr>
          <a:lstStyle/>
          <a:p>
            <a:r>
              <a:rPr lang="zh-CN" altLang="en-US" sz="2000" dirty="0"/>
              <a:t>如果重置门近似于</a:t>
            </a:r>
            <a:r>
              <a:rPr lang="en-US" altLang="zh-CN" sz="2000" dirty="0"/>
              <a:t>0</a:t>
            </a:r>
            <a:r>
              <a:rPr lang="zh-CN" altLang="en-US" sz="2000" dirty="0"/>
              <a:t>，上一个隐含状态将被丢弃。如果更新门一直近似于</a:t>
            </a:r>
            <a:r>
              <a:rPr lang="en-US" altLang="zh-CN" sz="2000" dirty="0"/>
              <a:t>1</a:t>
            </a:r>
            <a:r>
              <a:rPr lang="zh-CN" altLang="en-US" sz="2000" dirty="0"/>
              <a:t>，过去的隐含状态将一直通过时间保存并传递至当前时刻。</a:t>
            </a:r>
            <a:endParaRPr lang="en-US" altLang="zh-CN" sz="2000" dirty="0"/>
          </a:p>
          <a:p>
            <a:r>
              <a:rPr lang="zh-CN" altLang="en-US" sz="2000" dirty="0"/>
              <a:t>重置门有助于捕捉时序数据中短期的依赖关系。 </a:t>
            </a:r>
            <a:br>
              <a:rPr lang="zh-CN" altLang="en-US" sz="2400" dirty="0"/>
            </a:br>
            <a:r>
              <a:rPr lang="zh-CN" altLang="en-US" sz="2000" dirty="0"/>
              <a:t>更新门有助于捕捉时序数据中长期的依赖关系。</a:t>
            </a:r>
            <a:endParaRPr kumimoji="1" lang="zh-CN" altLang="en-US" sz="2400" dirty="0"/>
          </a:p>
        </p:txBody>
      </p:sp>
    </p:spTree>
    <p:extLst>
      <p:ext uri="{BB962C8B-B14F-4D97-AF65-F5344CB8AC3E}">
        <p14:creationId xmlns:p14="http://schemas.microsoft.com/office/powerpoint/2010/main" val="707037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42131-1400-044F-8DF9-528D73EC0856}"/>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999EDDD2-A332-7A40-9EFA-E12857C49703}"/>
              </a:ext>
            </a:extLst>
          </p:cNvPr>
          <p:cNvSpPr>
            <a:spLocks noGrp="1"/>
          </p:cNvSpPr>
          <p:nvPr>
            <p:ph idx="1"/>
          </p:nvPr>
        </p:nvSpPr>
        <p:spPr/>
        <p:txBody>
          <a:bodyPr/>
          <a:lstStyle/>
          <a:p>
            <a:r>
              <a:rPr lang="en-US" altLang="zh-CN" dirty="0"/>
              <a:t>Deep</a:t>
            </a:r>
            <a:r>
              <a:rPr lang="zh-CN" altLang="en-US" dirty="0"/>
              <a:t> </a:t>
            </a:r>
            <a:r>
              <a:rPr lang="en-US" altLang="zh-CN" dirty="0"/>
              <a:t>LSTM Encoder–Decoder</a:t>
            </a:r>
            <a:r>
              <a:rPr kumimoji="1" lang="en-US" altLang="zh-CN" dirty="0"/>
              <a:t>(2014)</a:t>
            </a:r>
          </a:p>
          <a:p>
            <a:pPr marL="800100" lvl="1" indent="-342900">
              <a:buFont typeface="Arial" panose="020B0604020202020204" pitchFamily="34" charset="0"/>
              <a:buChar char="•"/>
            </a:pPr>
            <a:r>
              <a:rPr lang="zh-CN" altLang="en-US" dirty="0"/>
              <a:t>动机</a:t>
            </a:r>
            <a:endParaRPr lang="en-US" altLang="zh-CN" dirty="0"/>
          </a:p>
          <a:p>
            <a:pPr lvl="1"/>
            <a:r>
              <a:rPr lang="zh-CN" altLang="zh-CN" dirty="0"/>
              <a:t>梯度爆炸</a:t>
            </a:r>
            <a:r>
              <a:rPr lang="en-US" altLang="zh-CN" dirty="0"/>
              <a:t>/</a:t>
            </a:r>
            <a:r>
              <a:rPr lang="zh-CN" altLang="zh-CN" dirty="0"/>
              <a:t>消失问题让</a:t>
            </a:r>
            <a:r>
              <a:rPr lang="en-US" altLang="zh-CN" dirty="0"/>
              <a:t>RNN</a:t>
            </a:r>
            <a:r>
              <a:rPr lang="zh-CN" altLang="zh-CN" dirty="0"/>
              <a:t>实际上难以处理长距依存问题</a:t>
            </a:r>
            <a:r>
              <a:rPr lang="zh-CN" altLang="en-US" dirty="0"/>
              <a:t>。</a:t>
            </a:r>
            <a:endParaRPr lang="en-US" altLang="zh-CN" dirty="0"/>
          </a:p>
          <a:p>
            <a:pPr marL="800100" lvl="1" indent="-342900">
              <a:buFont typeface="Arial" panose="020B0604020202020204" pitchFamily="34" charset="0"/>
              <a:buChar char="•"/>
            </a:pPr>
            <a:r>
              <a:rPr lang="zh-CN" altLang="en-US" dirty="0"/>
              <a:t>创新点</a:t>
            </a:r>
            <a:endParaRPr lang="en-US" altLang="zh-CN" dirty="0"/>
          </a:p>
          <a:p>
            <a:pPr lvl="1"/>
            <a:r>
              <a:rPr lang="en-US" altLang="zh-CN" dirty="0"/>
              <a:t>1</a:t>
            </a:r>
            <a:r>
              <a:rPr lang="zh-CN" altLang="en-US" dirty="0"/>
              <a:t>）用</a:t>
            </a:r>
            <a:r>
              <a:rPr lang="en-US" altLang="zh-CN" dirty="0"/>
              <a:t>LSTM</a:t>
            </a:r>
            <a:r>
              <a:rPr lang="zh-CN" altLang="en-US" dirty="0"/>
              <a:t>代替</a:t>
            </a:r>
            <a:r>
              <a:rPr lang="en-US" altLang="zh-CN" dirty="0"/>
              <a:t>RNN</a:t>
            </a:r>
            <a:r>
              <a:rPr lang="zh-CN" altLang="en-US" dirty="0"/>
              <a:t>；</a:t>
            </a:r>
            <a:endParaRPr lang="en-US" altLang="zh-CN" dirty="0"/>
          </a:p>
          <a:p>
            <a:pPr lvl="1"/>
            <a:r>
              <a:rPr kumimoji="1" lang="en-US" altLang="zh-CN" dirty="0"/>
              <a:t>2</a:t>
            </a:r>
            <a:r>
              <a:rPr kumimoji="1" lang="zh-CN" altLang="en-US" dirty="0"/>
              <a:t>）深层的</a:t>
            </a:r>
            <a:r>
              <a:rPr kumimoji="1" lang="en-US" altLang="zh-CN" dirty="0"/>
              <a:t>LSTMs</a:t>
            </a:r>
            <a:r>
              <a:rPr kumimoji="1" lang="zh-CN" altLang="en-US" dirty="0"/>
              <a:t>比浅层的</a:t>
            </a:r>
            <a:r>
              <a:rPr kumimoji="1" lang="en-US" altLang="zh-CN" dirty="0"/>
              <a:t>LSTMs</a:t>
            </a:r>
            <a:r>
              <a:rPr kumimoji="1" lang="zh-CN" altLang="en-US" dirty="0"/>
              <a:t>好；</a:t>
            </a:r>
            <a:endParaRPr kumimoji="1" lang="en-US" altLang="zh-CN" dirty="0"/>
          </a:p>
          <a:p>
            <a:pPr lvl="1"/>
            <a:r>
              <a:rPr kumimoji="1" lang="en-US" altLang="zh-CN" dirty="0"/>
              <a:t>3</a:t>
            </a:r>
            <a:r>
              <a:rPr kumimoji="1" lang="zh-CN" altLang="en-US" dirty="0"/>
              <a:t>）</a:t>
            </a:r>
            <a:r>
              <a:rPr lang="zh-CN" altLang="zh-CN" dirty="0"/>
              <a:t>将输入序列逆序，源语言和目标语言对应单词间的平均距离不变，但是源语言的前几个单词与目标语言的前几个单词距离更近。 </a:t>
            </a:r>
            <a:endParaRPr kumimoji="1" lang="zh-CN" altLang="en-US" dirty="0"/>
          </a:p>
        </p:txBody>
      </p:sp>
      <p:sp>
        <p:nvSpPr>
          <p:cNvPr id="4" name="矩形 3">
            <a:extLst>
              <a:ext uri="{FF2B5EF4-FFF2-40B4-BE49-F238E27FC236}">
                <a16:creationId xmlns:a16="http://schemas.microsoft.com/office/drawing/2014/main" id="{9EC2A917-5729-0B4B-8420-264EFC718BBE}"/>
              </a:ext>
            </a:extLst>
          </p:cNvPr>
          <p:cNvSpPr/>
          <p:nvPr/>
        </p:nvSpPr>
        <p:spPr>
          <a:xfrm>
            <a:off x="0" y="6119336"/>
            <a:ext cx="4258101" cy="738664"/>
          </a:xfrm>
          <a:prstGeom prst="rect">
            <a:avLst/>
          </a:prstGeom>
        </p:spPr>
        <p:txBody>
          <a:bodyPr wrap="square">
            <a:spAutoFit/>
          </a:bodyPr>
          <a:lstStyle/>
          <a:p>
            <a:r>
              <a:rPr lang="en-US" altLang="zh-CN" sz="1400" dirty="0" err="1">
                <a:latin typeface="DengXian" panose="02010600030101010101" pitchFamily="2" charset="-122"/>
                <a:cs typeface="Times New Roman" panose="02020603050405020304" pitchFamily="18" charset="0"/>
              </a:rPr>
              <a:t>Sutskever</a:t>
            </a:r>
            <a:r>
              <a:rPr lang="en-US" altLang="zh-CN" sz="1400" dirty="0">
                <a:latin typeface="DengXian" panose="02010600030101010101" pitchFamily="2" charset="-122"/>
                <a:cs typeface="Times New Roman" panose="02020603050405020304" pitchFamily="18" charset="0"/>
              </a:rPr>
              <a:t> I, </a:t>
            </a:r>
            <a:r>
              <a:rPr lang="en-US" altLang="zh-CN" sz="1400" dirty="0" err="1">
                <a:latin typeface="DengXian" panose="02010600030101010101" pitchFamily="2" charset="-122"/>
                <a:cs typeface="Times New Roman" panose="02020603050405020304" pitchFamily="18" charset="0"/>
              </a:rPr>
              <a:t>Vinyals</a:t>
            </a:r>
            <a:r>
              <a:rPr lang="en-US" altLang="zh-CN" sz="1400" dirty="0">
                <a:latin typeface="DengXian" panose="02010600030101010101" pitchFamily="2" charset="-122"/>
                <a:cs typeface="Times New Roman" panose="02020603050405020304" pitchFamily="18" charset="0"/>
              </a:rPr>
              <a:t> O, Le Q V. Sequence to sequence learning with neural networks[C]//Advances in neural information processing systems. 2014: 3104-3112.</a:t>
            </a:r>
            <a:r>
              <a:rPr lang="zh-CN" altLang="zh-CN" sz="1400" dirty="0"/>
              <a:t> </a:t>
            </a:r>
            <a:endParaRPr lang="zh-CN" altLang="en-US" sz="1400" dirty="0"/>
          </a:p>
        </p:txBody>
      </p:sp>
    </p:spTree>
    <p:extLst>
      <p:ext uri="{BB962C8B-B14F-4D97-AF65-F5344CB8AC3E}">
        <p14:creationId xmlns:p14="http://schemas.microsoft.com/office/powerpoint/2010/main" val="3447802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64186-ED2A-5B46-88DB-9BC8F2675AB8}"/>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05322EF6-43A8-714F-9DD3-42B21CE852BF}"/>
              </a:ext>
            </a:extLst>
          </p:cNvPr>
          <p:cNvSpPr>
            <a:spLocks noGrp="1"/>
          </p:cNvSpPr>
          <p:nvPr>
            <p:ph idx="1"/>
          </p:nvPr>
        </p:nvSpPr>
        <p:spPr/>
        <p:txBody>
          <a:bodyPr/>
          <a:lstStyle/>
          <a:p>
            <a:r>
              <a:rPr kumimoji="1" lang="en-US" altLang="zh-CN" dirty="0"/>
              <a:t>RNN-Search(2014)</a:t>
            </a:r>
          </a:p>
          <a:p>
            <a:pPr marL="800100" lvl="1" indent="-342900">
              <a:buFont typeface="Arial" panose="020B0604020202020204" pitchFamily="34" charset="0"/>
              <a:buChar char="•"/>
            </a:pPr>
            <a:r>
              <a:rPr kumimoji="1" lang="zh-CN" altLang="en-US" dirty="0"/>
              <a:t>动机</a:t>
            </a:r>
            <a:endParaRPr kumimoji="1" lang="en-US" altLang="zh-CN" dirty="0"/>
          </a:p>
          <a:p>
            <a:pPr lvl="1"/>
            <a:r>
              <a:rPr lang="zh-CN" altLang="zh-CN" dirty="0"/>
              <a:t>传统的编码</a:t>
            </a:r>
            <a:r>
              <a:rPr lang="en-US" altLang="zh-CN" dirty="0"/>
              <a:t>-</a:t>
            </a:r>
            <a:r>
              <a:rPr lang="zh-CN" altLang="zh-CN" dirty="0"/>
              <a:t>解码模型不管源句子多长，都需要将其压缩成一个固定长度的向量，这会</a:t>
            </a:r>
            <a:r>
              <a:rPr lang="zh-CN" altLang="en-US" dirty="0"/>
              <a:t>给</a:t>
            </a:r>
            <a:r>
              <a:rPr lang="zh-CN" altLang="zh-CN" dirty="0"/>
              <a:t>解码过程带来更大的复杂性和不确定性，尤其是当源句子很长时</a:t>
            </a:r>
            <a:r>
              <a:rPr lang="zh-CN" altLang="en-US" dirty="0"/>
              <a:t>。</a:t>
            </a:r>
            <a:endParaRPr lang="en-US" altLang="zh-CN" dirty="0"/>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en-US" altLang="zh-CN" dirty="0"/>
              <a:t>1</a:t>
            </a:r>
            <a:r>
              <a:rPr kumimoji="1" lang="zh-CN" altLang="en-US" dirty="0"/>
              <a:t>）</a:t>
            </a:r>
            <a:r>
              <a:rPr lang="zh-CN" altLang="zh-CN" dirty="0"/>
              <a:t>编码模型采用双向</a:t>
            </a:r>
            <a:r>
              <a:rPr lang="en-US" altLang="zh-CN" dirty="0"/>
              <a:t>RNN</a:t>
            </a:r>
            <a:r>
              <a:rPr lang="zh-CN" altLang="zh-CN" dirty="0"/>
              <a:t>，既考虑前面的单词，也考虑后面的单词</a:t>
            </a:r>
            <a:r>
              <a:rPr lang="zh-CN" altLang="en-US" dirty="0"/>
              <a:t>。</a:t>
            </a:r>
            <a:endParaRPr lang="en-US" altLang="zh-CN" dirty="0"/>
          </a:p>
          <a:p>
            <a:pPr lvl="1"/>
            <a:r>
              <a:rPr kumimoji="1" lang="en-US" altLang="zh-CN" dirty="0"/>
              <a:t>2</a:t>
            </a:r>
            <a:r>
              <a:rPr kumimoji="1" lang="zh-CN" altLang="en-US" dirty="0"/>
              <a:t>）</a:t>
            </a:r>
            <a:r>
              <a:rPr lang="zh-CN" altLang="zh-CN" dirty="0"/>
              <a:t>解码模型采用注意力机制，让模型自动寻找源句子中与预测的目标单词相关的部分，而不是将整个源句子编码成固定长度的向量</a:t>
            </a:r>
            <a:r>
              <a:rPr lang="zh-CN" altLang="en-US" dirty="0"/>
              <a:t>。</a:t>
            </a:r>
            <a:endParaRPr kumimoji="1" lang="zh-CN" altLang="en-US" dirty="0"/>
          </a:p>
        </p:txBody>
      </p:sp>
      <p:sp>
        <p:nvSpPr>
          <p:cNvPr id="4" name="矩形 3">
            <a:extLst>
              <a:ext uri="{FF2B5EF4-FFF2-40B4-BE49-F238E27FC236}">
                <a16:creationId xmlns:a16="http://schemas.microsoft.com/office/drawing/2014/main" id="{F0FA51BA-7ED3-0A4B-BF24-7E93632F4673}"/>
              </a:ext>
            </a:extLst>
          </p:cNvPr>
          <p:cNvSpPr/>
          <p:nvPr/>
        </p:nvSpPr>
        <p:spPr>
          <a:xfrm>
            <a:off x="0" y="6119336"/>
            <a:ext cx="3850516" cy="738664"/>
          </a:xfrm>
          <a:prstGeom prst="rect">
            <a:avLst/>
          </a:prstGeom>
        </p:spPr>
        <p:txBody>
          <a:bodyPr wrap="square">
            <a:spAutoFit/>
          </a:bodyPr>
          <a:lstStyle/>
          <a:p>
            <a:r>
              <a:rPr lang="en-US" altLang="zh-CN" sz="1400" dirty="0" err="1">
                <a:latin typeface="DengXian" panose="02010600030101010101" pitchFamily="2" charset="-122"/>
                <a:cs typeface="Times New Roman" panose="02020603050405020304" pitchFamily="18" charset="0"/>
              </a:rPr>
              <a:t>Bahdanau</a:t>
            </a:r>
            <a:r>
              <a:rPr lang="en-US" altLang="zh-CN" sz="1400" dirty="0">
                <a:latin typeface="DengXian" panose="02010600030101010101" pitchFamily="2" charset="-122"/>
                <a:cs typeface="Times New Roman" panose="02020603050405020304" pitchFamily="18" charset="0"/>
              </a:rPr>
              <a:t> D, Cho K, </a:t>
            </a:r>
            <a:r>
              <a:rPr lang="en-US" altLang="zh-CN" sz="1400" dirty="0" err="1">
                <a:latin typeface="DengXian" panose="02010600030101010101" pitchFamily="2" charset="-122"/>
                <a:cs typeface="Times New Roman" panose="02020603050405020304" pitchFamily="18" charset="0"/>
              </a:rPr>
              <a:t>Bengio</a:t>
            </a:r>
            <a:r>
              <a:rPr lang="en-US" altLang="zh-CN" sz="1400" dirty="0">
                <a:latin typeface="DengXian" panose="02010600030101010101" pitchFamily="2" charset="-122"/>
                <a:cs typeface="Times New Roman" panose="02020603050405020304" pitchFamily="18" charset="0"/>
              </a:rPr>
              <a:t> Y. Neural machine translation by jointly learning to align and translate[J].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arXiv:1409.0473, 2014.</a:t>
            </a:r>
            <a:r>
              <a:rPr lang="zh-CN" altLang="zh-CN" sz="1400" dirty="0"/>
              <a:t> </a:t>
            </a:r>
            <a:endParaRPr lang="zh-CN" altLang="en-US" sz="1400" dirty="0"/>
          </a:p>
        </p:txBody>
      </p:sp>
    </p:spTree>
    <p:extLst>
      <p:ext uri="{BB962C8B-B14F-4D97-AF65-F5344CB8AC3E}">
        <p14:creationId xmlns:p14="http://schemas.microsoft.com/office/powerpoint/2010/main" val="27784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DB90A-34C6-EE4D-8C38-0BF6A920B2A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A1295383-2D32-F34D-8F3D-9650B7277533}"/>
              </a:ext>
            </a:extLst>
          </p:cNvPr>
          <p:cNvSpPr>
            <a:spLocks noGrp="1"/>
          </p:cNvSpPr>
          <p:nvPr>
            <p:ph idx="1"/>
          </p:nvPr>
        </p:nvSpPr>
        <p:spPr>
          <a:xfrm>
            <a:off x="1443256" y="1181343"/>
            <a:ext cx="9520158" cy="551924"/>
          </a:xfrm>
        </p:spPr>
        <p:txBody>
          <a:bodyPr/>
          <a:lstStyle/>
          <a:p>
            <a:r>
              <a:rPr kumimoji="1" lang="zh-CN" altLang="en-US" dirty="0"/>
              <a:t>自动评测</a:t>
            </a:r>
          </a:p>
        </p:txBody>
      </p:sp>
      <p:pic>
        <p:nvPicPr>
          <p:cNvPr id="4" name="图片 3">
            <a:extLst>
              <a:ext uri="{FF2B5EF4-FFF2-40B4-BE49-F238E27FC236}">
                <a16:creationId xmlns:a16="http://schemas.microsoft.com/office/drawing/2014/main" id="{F0F3C894-993B-404C-BFFB-29E3854169F4}"/>
              </a:ext>
            </a:extLst>
          </p:cNvPr>
          <p:cNvPicPr>
            <a:picLocks noChangeAspect="1"/>
          </p:cNvPicPr>
          <p:nvPr/>
        </p:nvPicPr>
        <p:blipFill>
          <a:blip r:embed="rId3"/>
          <a:stretch>
            <a:fillRect/>
          </a:stretch>
        </p:blipFill>
        <p:spPr>
          <a:xfrm>
            <a:off x="5092523" y="141071"/>
            <a:ext cx="6781800" cy="5740400"/>
          </a:xfrm>
          <a:prstGeom prst="rect">
            <a:avLst/>
          </a:prstGeom>
        </p:spPr>
      </p:pic>
      <p:sp>
        <p:nvSpPr>
          <p:cNvPr id="6" name="文本框 5">
            <a:extLst>
              <a:ext uri="{FF2B5EF4-FFF2-40B4-BE49-F238E27FC236}">
                <a16:creationId xmlns:a16="http://schemas.microsoft.com/office/drawing/2014/main" id="{FFC8EEA1-DBE8-CB44-80A5-53FAB5B2FE47}"/>
              </a:ext>
            </a:extLst>
          </p:cNvPr>
          <p:cNvSpPr txBox="1"/>
          <p:nvPr/>
        </p:nvSpPr>
        <p:spPr>
          <a:xfrm>
            <a:off x="1443256" y="2357987"/>
            <a:ext cx="2279176"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Edit</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distance</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PER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TER</a:t>
            </a:r>
          </a:p>
        </p:txBody>
      </p:sp>
    </p:spTree>
    <p:extLst>
      <p:ext uri="{BB962C8B-B14F-4D97-AF65-F5344CB8AC3E}">
        <p14:creationId xmlns:p14="http://schemas.microsoft.com/office/powerpoint/2010/main" val="94195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72D28-5A49-454B-9530-5FE1D279C496}"/>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D8C2AC1-3658-1E4E-9895-9D7F6EF19395}"/>
              </a:ext>
            </a:extLst>
          </p:cNvPr>
          <p:cNvSpPr>
            <a:spLocks noGrp="1"/>
          </p:cNvSpPr>
          <p:nvPr>
            <p:ph idx="1"/>
          </p:nvPr>
        </p:nvSpPr>
        <p:spPr/>
        <p:txBody>
          <a:bodyPr/>
          <a:lstStyle/>
          <a:p>
            <a:r>
              <a:rPr kumimoji="1" lang="en-US" altLang="zh-CN" dirty="0"/>
              <a:t>RNN-Search(2014)</a:t>
            </a:r>
          </a:p>
          <a:p>
            <a:endParaRPr kumimoji="1" lang="zh-CN" altLang="en-US" dirty="0"/>
          </a:p>
        </p:txBody>
      </p:sp>
      <p:pic>
        <p:nvPicPr>
          <p:cNvPr id="4" name="图片 3">
            <a:extLst>
              <a:ext uri="{FF2B5EF4-FFF2-40B4-BE49-F238E27FC236}">
                <a16:creationId xmlns:a16="http://schemas.microsoft.com/office/drawing/2014/main" id="{C13A6A55-E804-8446-91A7-F279128D122C}"/>
              </a:ext>
            </a:extLst>
          </p:cNvPr>
          <p:cNvPicPr/>
          <p:nvPr/>
        </p:nvPicPr>
        <p:blipFill>
          <a:blip r:embed="rId3"/>
          <a:stretch>
            <a:fillRect/>
          </a:stretch>
        </p:blipFill>
        <p:spPr>
          <a:xfrm>
            <a:off x="7574507" y="1181342"/>
            <a:ext cx="4273584" cy="4687195"/>
          </a:xfrm>
          <a:prstGeom prst="rect">
            <a:avLst/>
          </a:prstGeom>
        </p:spPr>
      </p:pic>
      <p:pic>
        <p:nvPicPr>
          <p:cNvPr id="7" name="图片 6">
            <a:extLst>
              <a:ext uri="{FF2B5EF4-FFF2-40B4-BE49-F238E27FC236}">
                <a16:creationId xmlns:a16="http://schemas.microsoft.com/office/drawing/2014/main" id="{F70C9AE4-9B53-7D45-BC60-DFCD2AE434A2}"/>
              </a:ext>
            </a:extLst>
          </p:cNvPr>
          <p:cNvPicPr>
            <a:picLocks noChangeAspect="1"/>
          </p:cNvPicPr>
          <p:nvPr/>
        </p:nvPicPr>
        <p:blipFill>
          <a:blip r:embed="rId4"/>
          <a:stretch>
            <a:fillRect/>
          </a:stretch>
        </p:blipFill>
        <p:spPr>
          <a:xfrm>
            <a:off x="1874293" y="3470325"/>
            <a:ext cx="2908300" cy="901700"/>
          </a:xfrm>
          <a:prstGeom prst="rect">
            <a:avLst/>
          </a:prstGeom>
        </p:spPr>
      </p:pic>
      <p:pic>
        <p:nvPicPr>
          <p:cNvPr id="8" name="图片 7">
            <a:extLst>
              <a:ext uri="{FF2B5EF4-FFF2-40B4-BE49-F238E27FC236}">
                <a16:creationId xmlns:a16="http://schemas.microsoft.com/office/drawing/2014/main" id="{FE4F6C75-CD11-D049-871D-6BEC3533EB70}"/>
              </a:ext>
            </a:extLst>
          </p:cNvPr>
          <p:cNvPicPr>
            <a:picLocks noChangeAspect="1"/>
          </p:cNvPicPr>
          <p:nvPr/>
        </p:nvPicPr>
        <p:blipFill>
          <a:blip r:embed="rId5"/>
          <a:stretch>
            <a:fillRect/>
          </a:stretch>
        </p:blipFill>
        <p:spPr>
          <a:xfrm>
            <a:off x="1874293" y="4631955"/>
            <a:ext cx="2273300" cy="419100"/>
          </a:xfrm>
          <a:prstGeom prst="rect">
            <a:avLst/>
          </a:prstGeom>
        </p:spPr>
      </p:pic>
      <p:pic>
        <p:nvPicPr>
          <p:cNvPr id="9" name="图片 8">
            <a:extLst>
              <a:ext uri="{FF2B5EF4-FFF2-40B4-BE49-F238E27FC236}">
                <a16:creationId xmlns:a16="http://schemas.microsoft.com/office/drawing/2014/main" id="{078EE93D-C8C7-DB43-9A6F-16A9E8AC8CE4}"/>
              </a:ext>
            </a:extLst>
          </p:cNvPr>
          <p:cNvPicPr>
            <a:picLocks noChangeAspect="1"/>
          </p:cNvPicPr>
          <p:nvPr/>
        </p:nvPicPr>
        <p:blipFill>
          <a:blip r:embed="rId6"/>
          <a:stretch>
            <a:fillRect/>
          </a:stretch>
        </p:blipFill>
        <p:spPr>
          <a:xfrm>
            <a:off x="5181600" y="3268598"/>
            <a:ext cx="1993900" cy="1104900"/>
          </a:xfrm>
          <a:prstGeom prst="rect">
            <a:avLst/>
          </a:prstGeom>
        </p:spPr>
      </p:pic>
      <p:pic>
        <p:nvPicPr>
          <p:cNvPr id="10" name="图片 9">
            <a:extLst>
              <a:ext uri="{FF2B5EF4-FFF2-40B4-BE49-F238E27FC236}">
                <a16:creationId xmlns:a16="http://schemas.microsoft.com/office/drawing/2014/main" id="{D2905F95-51BF-E445-B2EB-0D1FD684E78F}"/>
              </a:ext>
            </a:extLst>
          </p:cNvPr>
          <p:cNvPicPr>
            <a:picLocks noChangeAspect="1"/>
          </p:cNvPicPr>
          <p:nvPr/>
        </p:nvPicPr>
        <p:blipFill>
          <a:blip r:embed="rId7"/>
          <a:stretch>
            <a:fillRect/>
          </a:stretch>
        </p:blipFill>
        <p:spPr>
          <a:xfrm>
            <a:off x="4338093" y="4611202"/>
            <a:ext cx="2794000" cy="457200"/>
          </a:xfrm>
          <a:prstGeom prst="rect">
            <a:avLst/>
          </a:prstGeom>
        </p:spPr>
      </p:pic>
      <p:pic>
        <p:nvPicPr>
          <p:cNvPr id="11" name="图片 10">
            <a:extLst>
              <a:ext uri="{FF2B5EF4-FFF2-40B4-BE49-F238E27FC236}">
                <a16:creationId xmlns:a16="http://schemas.microsoft.com/office/drawing/2014/main" id="{1B4E3481-023F-A241-B965-11F2FA1B20BB}"/>
              </a:ext>
            </a:extLst>
          </p:cNvPr>
          <p:cNvPicPr>
            <a:picLocks noChangeAspect="1"/>
          </p:cNvPicPr>
          <p:nvPr/>
        </p:nvPicPr>
        <p:blipFill>
          <a:blip r:embed="rId8"/>
          <a:stretch>
            <a:fillRect/>
          </a:stretch>
        </p:blipFill>
        <p:spPr>
          <a:xfrm>
            <a:off x="1874293" y="5297231"/>
            <a:ext cx="4851400" cy="520700"/>
          </a:xfrm>
          <a:prstGeom prst="rect">
            <a:avLst/>
          </a:prstGeom>
        </p:spPr>
      </p:pic>
      <p:pic>
        <p:nvPicPr>
          <p:cNvPr id="12" name="图片 11">
            <a:extLst>
              <a:ext uri="{FF2B5EF4-FFF2-40B4-BE49-F238E27FC236}">
                <a16:creationId xmlns:a16="http://schemas.microsoft.com/office/drawing/2014/main" id="{62E0ECE4-2FAB-064A-BCB1-ED4322119F70}"/>
              </a:ext>
            </a:extLst>
          </p:cNvPr>
          <p:cNvPicPr>
            <a:picLocks noChangeAspect="1"/>
          </p:cNvPicPr>
          <p:nvPr/>
        </p:nvPicPr>
        <p:blipFill>
          <a:blip r:embed="rId9"/>
          <a:stretch>
            <a:fillRect/>
          </a:stretch>
        </p:blipFill>
        <p:spPr>
          <a:xfrm>
            <a:off x="1874293" y="1755876"/>
            <a:ext cx="5397500" cy="673100"/>
          </a:xfrm>
          <a:prstGeom prst="rect">
            <a:avLst/>
          </a:prstGeom>
        </p:spPr>
      </p:pic>
      <p:pic>
        <p:nvPicPr>
          <p:cNvPr id="13" name="图片 12">
            <a:extLst>
              <a:ext uri="{FF2B5EF4-FFF2-40B4-BE49-F238E27FC236}">
                <a16:creationId xmlns:a16="http://schemas.microsoft.com/office/drawing/2014/main" id="{0F0E35CC-7921-E747-BD2D-4D48DAE7ACD0}"/>
              </a:ext>
            </a:extLst>
          </p:cNvPr>
          <p:cNvPicPr>
            <a:picLocks noChangeAspect="1"/>
          </p:cNvPicPr>
          <p:nvPr/>
        </p:nvPicPr>
        <p:blipFill>
          <a:blip r:embed="rId10"/>
          <a:stretch>
            <a:fillRect/>
          </a:stretch>
        </p:blipFill>
        <p:spPr>
          <a:xfrm>
            <a:off x="1874293" y="2552064"/>
            <a:ext cx="1968500" cy="723900"/>
          </a:xfrm>
          <a:prstGeom prst="rect">
            <a:avLst/>
          </a:prstGeom>
        </p:spPr>
      </p:pic>
    </p:spTree>
    <p:extLst>
      <p:ext uri="{BB962C8B-B14F-4D97-AF65-F5344CB8AC3E}">
        <p14:creationId xmlns:p14="http://schemas.microsoft.com/office/powerpoint/2010/main" val="954368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RNN-Search-LV(2015)</a:t>
            </a:r>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NMT</a:t>
            </a:r>
            <a:r>
              <a:rPr kumimoji="1" lang="zh-CN" altLang="en-US" dirty="0"/>
              <a:t>受限于词表大小，模型的训练复杂度和解码复杂度随着目标单词数的增加而呈指数级增加。</a:t>
            </a:r>
            <a:endParaRPr kumimoji="1" lang="en-US" altLang="zh-CN" dirty="0"/>
          </a:p>
          <a:p>
            <a:pPr lvl="1"/>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8E4C6424-445B-8B4C-BBD0-A6D0F64A36FE}"/>
              </a:ext>
            </a:extLst>
          </p:cNvPr>
          <p:cNvPicPr>
            <a:picLocks noChangeAspect="1"/>
          </p:cNvPicPr>
          <p:nvPr/>
        </p:nvPicPr>
        <p:blipFill>
          <a:blip r:embed="rId3"/>
          <a:stretch>
            <a:fillRect/>
          </a:stretch>
        </p:blipFill>
        <p:spPr>
          <a:xfrm>
            <a:off x="1961871" y="2906648"/>
            <a:ext cx="6350000" cy="673100"/>
          </a:xfrm>
          <a:prstGeom prst="rect">
            <a:avLst/>
          </a:prstGeom>
        </p:spPr>
      </p:pic>
      <p:pic>
        <p:nvPicPr>
          <p:cNvPr id="5" name="图片 4">
            <a:extLst>
              <a:ext uri="{FF2B5EF4-FFF2-40B4-BE49-F238E27FC236}">
                <a16:creationId xmlns:a16="http://schemas.microsoft.com/office/drawing/2014/main" id="{35931B0B-093D-424B-9BE9-D4AF535FF236}"/>
              </a:ext>
            </a:extLst>
          </p:cNvPr>
          <p:cNvPicPr>
            <a:picLocks noChangeAspect="1"/>
          </p:cNvPicPr>
          <p:nvPr/>
        </p:nvPicPr>
        <p:blipFill>
          <a:blip r:embed="rId4"/>
          <a:stretch>
            <a:fillRect/>
          </a:stretch>
        </p:blipFill>
        <p:spPr>
          <a:xfrm>
            <a:off x="1961871" y="3675598"/>
            <a:ext cx="4889305" cy="866898"/>
          </a:xfrm>
          <a:prstGeom prst="rect">
            <a:avLst/>
          </a:prstGeom>
        </p:spPr>
      </p:pic>
      <p:cxnSp>
        <p:nvCxnSpPr>
          <p:cNvPr id="6" name="直线连接符 5">
            <a:extLst>
              <a:ext uri="{FF2B5EF4-FFF2-40B4-BE49-F238E27FC236}">
                <a16:creationId xmlns:a16="http://schemas.microsoft.com/office/drawing/2014/main" id="{FED2763F-06BE-3B48-BAF2-2A118D227D6A}"/>
              </a:ext>
            </a:extLst>
          </p:cNvPr>
          <p:cNvCxnSpPr>
            <a:cxnSpLocks/>
          </p:cNvCxnSpPr>
          <p:nvPr/>
        </p:nvCxnSpPr>
        <p:spPr>
          <a:xfrm flipV="1">
            <a:off x="2570047" y="4537299"/>
            <a:ext cx="367295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C12FD75-5FAA-2C43-ADC9-E2D4A172874B}"/>
              </a:ext>
            </a:extLst>
          </p:cNvPr>
          <p:cNvSpPr txBox="1"/>
          <p:nvPr/>
        </p:nvSpPr>
        <p:spPr>
          <a:xfrm>
            <a:off x="4067033" y="4676036"/>
            <a:ext cx="2756848" cy="400110"/>
          </a:xfrm>
          <a:prstGeom prst="rect">
            <a:avLst/>
          </a:prstGeom>
          <a:noFill/>
        </p:spPr>
        <p:txBody>
          <a:bodyPr wrap="square" rtlCol="0">
            <a:spAutoFit/>
          </a:bodyPr>
          <a:lstStyle/>
          <a:p>
            <a:r>
              <a:rPr kumimoji="1" lang="zh-CN" altLang="en-US" sz="2000" dirty="0">
                <a:solidFill>
                  <a:srgbClr val="FF0000"/>
                </a:solidFill>
              </a:rPr>
              <a:t>需要计算很多次点积！</a:t>
            </a:r>
          </a:p>
        </p:txBody>
      </p:sp>
      <p:sp>
        <p:nvSpPr>
          <p:cNvPr id="8" name="矩形 7">
            <a:extLst>
              <a:ext uri="{FF2B5EF4-FFF2-40B4-BE49-F238E27FC236}">
                <a16:creationId xmlns:a16="http://schemas.microsoft.com/office/drawing/2014/main" id="{AA6647BD-BEFE-BD48-8E49-D95EF6007733}"/>
              </a:ext>
            </a:extLst>
          </p:cNvPr>
          <p:cNvSpPr/>
          <p:nvPr/>
        </p:nvSpPr>
        <p:spPr>
          <a:xfrm>
            <a:off x="0" y="6119336"/>
            <a:ext cx="4312693" cy="738664"/>
          </a:xfrm>
          <a:prstGeom prst="rect">
            <a:avLst/>
          </a:prstGeom>
        </p:spPr>
        <p:txBody>
          <a:bodyPr wrap="square">
            <a:spAutoFit/>
          </a:bodyPr>
          <a:lstStyle/>
          <a:p>
            <a:r>
              <a:rPr lang="en" altLang="zh-CN" sz="1400" dirty="0">
                <a:solidFill>
                  <a:srgbClr val="222222"/>
                </a:solidFill>
                <a:latin typeface="Arial" panose="020B0604020202020204" pitchFamily="34" charset="0"/>
              </a:rPr>
              <a:t>Jean S, Cho K, </a:t>
            </a:r>
            <a:r>
              <a:rPr lang="en" altLang="zh-CN" sz="1400" dirty="0" err="1">
                <a:solidFill>
                  <a:srgbClr val="222222"/>
                </a:solidFill>
                <a:latin typeface="Arial" panose="020B0604020202020204" pitchFamily="34" charset="0"/>
              </a:rPr>
              <a:t>Memisevic</a:t>
            </a:r>
            <a:r>
              <a:rPr lang="en" altLang="zh-CN" sz="1400" dirty="0">
                <a:solidFill>
                  <a:srgbClr val="222222"/>
                </a:solidFill>
                <a:latin typeface="Arial" panose="020B0604020202020204" pitchFamily="34" charset="0"/>
              </a:rPr>
              <a:t> R, et al. On using very large target vocabulary for neural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arXiv:1412.2007, 2014.</a:t>
            </a:r>
            <a:endParaRPr lang="zh-CN" altLang="en-US" sz="1400" dirty="0"/>
          </a:p>
        </p:txBody>
      </p:sp>
      <p:sp>
        <p:nvSpPr>
          <p:cNvPr id="9" name="文本框 8">
            <a:extLst>
              <a:ext uri="{FF2B5EF4-FFF2-40B4-BE49-F238E27FC236}">
                <a16:creationId xmlns:a16="http://schemas.microsoft.com/office/drawing/2014/main" id="{704627FD-C53B-694E-A94B-93E9EF63F816}"/>
              </a:ext>
            </a:extLst>
          </p:cNvPr>
          <p:cNvSpPr txBox="1"/>
          <p:nvPr/>
        </p:nvSpPr>
        <p:spPr>
          <a:xfrm>
            <a:off x="7683690" y="4012442"/>
            <a:ext cx="3439235" cy="1938992"/>
          </a:xfrm>
          <a:prstGeom prst="rect">
            <a:avLst/>
          </a:prstGeom>
          <a:noFill/>
        </p:spPr>
        <p:txBody>
          <a:bodyPr wrap="square" rtlCol="0">
            <a:spAutoFit/>
          </a:bodyPr>
          <a:lstStyle/>
          <a:p>
            <a:r>
              <a:rPr kumimoji="1" lang="zh-CN" altLang="en-US" sz="2000" dirty="0"/>
              <a:t>已有方法：</a:t>
            </a:r>
            <a:endParaRPr kumimoji="1" lang="en-US" altLang="zh-CN" sz="2000" dirty="0"/>
          </a:p>
          <a:p>
            <a:r>
              <a:rPr kumimoji="1" lang="en-US" altLang="zh-CN" sz="2000" dirty="0"/>
              <a:t>1</a:t>
            </a:r>
            <a:r>
              <a:rPr kumimoji="1" lang="zh-CN" altLang="en-US" sz="2000" dirty="0"/>
              <a:t>）</a:t>
            </a:r>
            <a:r>
              <a:rPr lang="zh-CN" altLang="en-US" sz="2000" dirty="0"/>
              <a:t>利用其它的方法，去逼近</a:t>
            </a:r>
            <a:r>
              <a:rPr lang="en" altLang="zh-CN" sz="2000" dirty="0" err="1"/>
              <a:t>softmax</a:t>
            </a:r>
            <a:r>
              <a:rPr lang="zh-CN" altLang="en-US" sz="2000" dirty="0"/>
              <a:t>的概率（</a:t>
            </a:r>
            <a:r>
              <a:rPr lang="en-US" altLang="zh-CN" sz="2000" dirty="0"/>
              <a:t>NCE</a:t>
            </a:r>
            <a:r>
              <a:rPr lang="zh-CN" altLang="en-US" sz="2000" dirty="0"/>
              <a:t>）</a:t>
            </a:r>
            <a:endParaRPr lang="en-US" altLang="zh-CN" sz="2000" dirty="0"/>
          </a:p>
          <a:p>
            <a:r>
              <a:rPr kumimoji="1" lang="en-US" altLang="zh-CN" sz="2000" dirty="0"/>
              <a:t>2</a:t>
            </a:r>
            <a:r>
              <a:rPr kumimoji="1" lang="zh-CN" altLang="en-US" sz="2000" dirty="0"/>
              <a:t>）分层</a:t>
            </a:r>
            <a:r>
              <a:rPr kumimoji="1" lang="en-US" altLang="zh-CN" sz="2000" dirty="0" err="1"/>
              <a:t>softmax</a:t>
            </a:r>
            <a:endParaRPr kumimoji="1" lang="en-US" altLang="zh-CN" sz="2000" dirty="0"/>
          </a:p>
          <a:p>
            <a:r>
              <a:rPr kumimoji="1" lang="zh-CN" altLang="en-US" sz="2000" dirty="0"/>
              <a:t>只能减少训练开销，不能减小测试开销。</a:t>
            </a:r>
          </a:p>
        </p:txBody>
      </p:sp>
    </p:spTree>
    <p:extLst>
      <p:ext uri="{BB962C8B-B14F-4D97-AF65-F5344CB8AC3E}">
        <p14:creationId xmlns:p14="http://schemas.microsoft.com/office/powerpoint/2010/main" val="30448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RNN-Search-LV(2015)</a:t>
            </a:r>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zh-CN" altLang="en-US" dirty="0"/>
              <a:t>每次更新时只选择词表的一个小子集</a:t>
            </a:r>
            <a:r>
              <a:rPr kumimoji="1" lang="en-US" altLang="zh-CN" dirty="0"/>
              <a:t>V’</a:t>
            </a:r>
            <a:r>
              <a:rPr kumimoji="1" lang="zh-CN" altLang="en-US" dirty="0"/>
              <a:t>。利用“重要性采样”采样出一小部分样本，逼近第二项。</a:t>
            </a:r>
            <a:endParaRPr kumimoji="1" lang="en-US" altLang="zh-CN" dirty="0"/>
          </a:p>
          <a:p>
            <a:pPr lvl="1"/>
            <a:endParaRPr kumimoji="1" lang="zh-CN" altLang="en-US" dirty="0"/>
          </a:p>
        </p:txBody>
      </p:sp>
      <p:pic>
        <p:nvPicPr>
          <p:cNvPr id="18" name="图片 17">
            <a:extLst>
              <a:ext uri="{FF2B5EF4-FFF2-40B4-BE49-F238E27FC236}">
                <a16:creationId xmlns:a16="http://schemas.microsoft.com/office/drawing/2014/main" id="{DCB4B21C-8938-8141-B7CB-51BE4F70AEE8}"/>
              </a:ext>
            </a:extLst>
          </p:cNvPr>
          <p:cNvPicPr>
            <a:picLocks noChangeAspect="1"/>
          </p:cNvPicPr>
          <p:nvPr/>
        </p:nvPicPr>
        <p:blipFill>
          <a:blip r:embed="rId3"/>
          <a:stretch>
            <a:fillRect/>
          </a:stretch>
        </p:blipFill>
        <p:spPr>
          <a:xfrm>
            <a:off x="1955800" y="2906648"/>
            <a:ext cx="6108700" cy="1358900"/>
          </a:xfrm>
          <a:prstGeom prst="rect">
            <a:avLst/>
          </a:prstGeom>
        </p:spPr>
      </p:pic>
      <p:pic>
        <p:nvPicPr>
          <p:cNvPr id="19" name="图片 18">
            <a:extLst>
              <a:ext uri="{FF2B5EF4-FFF2-40B4-BE49-F238E27FC236}">
                <a16:creationId xmlns:a16="http://schemas.microsoft.com/office/drawing/2014/main" id="{2E989C0D-D6CD-0142-9625-77146E8B578A}"/>
              </a:ext>
            </a:extLst>
          </p:cNvPr>
          <p:cNvPicPr>
            <a:picLocks noChangeAspect="1"/>
          </p:cNvPicPr>
          <p:nvPr/>
        </p:nvPicPr>
        <p:blipFill>
          <a:blip r:embed="rId4"/>
          <a:stretch>
            <a:fillRect/>
          </a:stretch>
        </p:blipFill>
        <p:spPr>
          <a:xfrm>
            <a:off x="1955800" y="4411217"/>
            <a:ext cx="4140200" cy="533400"/>
          </a:xfrm>
          <a:prstGeom prst="rect">
            <a:avLst/>
          </a:prstGeom>
        </p:spPr>
      </p:pic>
      <p:pic>
        <p:nvPicPr>
          <p:cNvPr id="20" name="图片 19">
            <a:extLst>
              <a:ext uri="{FF2B5EF4-FFF2-40B4-BE49-F238E27FC236}">
                <a16:creationId xmlns:a16="http://schemas.microsoft.com/office/drawing/2014/main" id="{47194A76-DA9B-824C-B1D4-B5230B173DDF}"/>
              </a:ext>
            </a:extLst>
          </p:cNvPr>
          <p:cNvPicPr>
            <a:picLocks noChangeAspect="1"/>
          </p:cNvPicPr>
          <p:nvPr/>
        </p:nvPicPr>
        <p:blipFill>
          <a:blip r:embed="rId5"/>
          <a:stretch>
            <a:fillRect/>
          </a:stretch>
        </p:blipFill>
        <p:spPr>
          <a:xfrm>
            <a:off x="8595875" y="3543171"/>
            <a:ext cx="1600200" cy="558800"/>
          </a:xfrm>
          <a:prstGeom prst="rect">
            <a:avLst/>
          </a:prstGeom>
        </p:spPr>
      </p:pic>
      <p:sp>
        <p:nvSpPr>
          <p:cNvPr id="21" name="矩形 20">
            <a:extLst>
              <a:ext uri="{FF2B5EF4-FFF2-40B4-BE49-F238E27FC236}">
                <a16:creationId xmlns:a16="http://schemas.microsoft.com/office/drawing/2014/main" id="{F2CC4AA9-C3E8-6040-8B84-A69B6967E17B}"/>
              </a:ext>
            </a:extLst>
          </p:cNvPr>
          <p:cNvSpPr/>
          <p:nvPr/>
        </p:nvSpPr>
        <p:spPr>
          <a:xfrm>
            <a:off x="4171950" y="3386138"/>
            <a:ext cx="3657600" cy="879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05A5EC0B-398E-7C42-A72B-775F240E8C88}"/>
              </a:ext>
            </a:extLst>
          </p:cNvPr>
          <p:cNvCxnSpPr>
            <a:cxnSpLocks/>
            <a:stCxn id="21" idx="3"/>
          </p:cNvCxnSpPr>
          <p:nvPr/>
        </p:nvCxnSpPr>
        <p:spPr>
          <a:xfrm>
            <a:off x="7829550" y="3825843"/>
            <a:ext cx="7474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87EA60D8-40BD-5F4D-A6EF-1DA2D7CA1A47}"/>
              </a:ext>
            </a:extLst>
          </p:cNvPr>
          <p:cNvPicPr>
            <a:picLocks noChangeAspect="1"/>
          </p:cNvPicPr>
          <p:nvPr/>
        </p:nvPicPr>
        <p:blipFill>
          <a:blip r:embed="rId6"/>
          <a:stretch>
            <a:fillRect/>
          </a:stretch>
        </p:blipFill>
        <p:spPr>
          <a:xfrm>
            <a:off x="6413500" y="4493767"/>
            <a:ext cx="5778500" cy="901700"/>
          </a:xfrm>
          <a:prstGeom prst="rect">
            <a:avLst/>
          </a:prstGeom>
        </p:spPr>
      </p:pic>
      <p:pic>
        <p:nvPicPr>
          <p:cNvPr id="27" name="图片 26">
            <a:extLst>
              <a:ext uri="{FF2B5EF4-FFF2-40B4-BE49-F238E27FC236}">
                <a16:creationId xmlns:a16="http://schemas.microsoft.com/office/drawing/2014/main" id="{23FC155C-F7A6-4B47-9530-E56CAF5881C4}"/>
              </a:ext>
            </a:extLst>
          </p:cNvPr>
          <p:cNvPicPr>
            <a:picLocks noChangeAspect="1"/>
          </p:cNvPicPr>
          <p:nvPr/>
        </p:nvPicPr>
        <p:blipFill>
          <a:blip r:embed="rId7"/>
          <a:stretch>
            <a:fillRect/>
          </a:stretch>
        </p:blipFill>
        <p:spPr>
          <a:xfrm>
            <a:off x="6413500" y="5547187"/>
            <a:ext cx="4000500" cy="431800"/>
          </a:xfrm>
          <a:prstGeom prst="rect">
            <a:avLst/>
          </a:prstGeom>
        </p:spPr>
      </p:pic>
    </p:spTree>
    <p:extLst>
      <p:ext uri="{BB962C8B-B14F-4D97-AF65-F5344CB8AC3E}">
        <p14:creationId xmlns:p14="http://schemas.microsoft.com/office/powerpoint/2010/main" val="508188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NMT</a:t>
            </a:r>
            <a:r>
              <a:rPr kumimoji="1" lang="zh-CN" altLang="en-US" dirty="0"/>
              <a:t>对罕见词的翻译效果不好。</a:t>
            </a:r>
            <a:endParaRPr kumimoji="1" lang="en-US" altLang="zh-CN" dirty="0"/>
          </a:p>
          <a:p>
            <a:pPr marL="800100" lvl="1" indent="-342900">
              <a:buFont typeface="Arial" panose="020B0604020202020204" pitchFamily="34" charset="0"/>
              <a:buChar char="•"/>
            </a:pPr>
            <a:r>
              <a:rPr kumimoji="1" lang="zh-CN" altLang="en-US" dirty="0"/>
              <a:t>创新点</a:t>
            </a:r>
            <a:endParaRPr kumimoji="1" lang="en-US" altLang="zh-CN" dirty="0"/>
          </a:p>
          <a:p>
            <a:pPr lvl="1"/>
            <a:r>
              <a:rPr lang="zh-CN" altLang="en-US" dirty="0"/>
              <a:t>追踪罕见词在源句子中的位置，使用显式对齐信息对训练语料库进行注释，使得</a:t>
            </a:r>
            <a:r>
              <a:rPr lang="en" altLang="zh-CN" dirty="0"/>
              <a:t>NMT</a:t>
            </a:r>
            <a:r>
              <a:rPr lang="zh-CN" altLang="en-US" dirty="0"/>
              <a:t>系统能够为每个</a:t>
            </a:r>
            <a:r>
              <a:rPr lang="en" altLang="zh-CN" dirty="0"/>
              <a:t>OOV</a:t>
            </a:r>
            <a:r>
              <a:rPr lang="zh-CN" altLang="en-US" dirty="0"/>
              <a:t>词发出源语句中对应单词的“指针”。此信息在后处理步骤中使用，如果未找到翻译，则使用字典或身份转换翻译</a:t>
            </a:r>
            <a:r>
              <a:rPr lang="en" altLang="zh-CN" dirty="0"/>
              <a:t>OOV</a:t>
            </a:r>
            <a:r>
              <a:rPr lang="zh-CN" altLang="en-US" dirty="0"/>
              <a:t>词。</a:t>
            </a:r>
            <a:endParaRPr kumimoji="1" lang="zh-CN" altLang="en-US" dirty="0"/>
          </a:p>
        </p:txBody>
      </p:sp>
      <p:sp>
        <p:nvSpPr>
          <p:cNvPr id="4" name="矩形 3">
            <a:extLst>
              <a:ext uri="{FF2B5EF4-FFF2-40B4-BE49-F238E27FC236}">
                <a16:creationId xmlns:a16="http://schemas.microsoft.com/office/drawing/2014/main" id="{117076BE-B542-E94E-A159-9614C24FBAD6}"/>
              </a:ext>
            </a:extLst>
          </p:cNvPr>
          <p:cNvSpPr/>
          <p:nvPr/>
        </p:nvSpPr>
        <p:spPr>
          <a:xfrm>
            <a:off x="-14069" y="6119336"/>
            <a:ext cx="4219005" cy="738664"/>
          </a:xfrm>
          <a:prstGeom prst="rect">
            <a:avLst/>
          </a:prstGeom>
        </p:spPr>
        <p:txBody>
          <a:bodyPr wrap="square">
            <a:spAutoFit/>
          </a:bodyPr>
          <a:lstStyle/>
          <a:p>
            <a:r>
              <a:rPr lang="en" altLang="zh-CN" sz="1400" dirty="0">
                <a:solidFill>
                  <a:srgbClr val="222222"/>
                </a:solidFill>
                <a:latin typeface="Arial" panose="020B0604020202020204" pitchFamily="34" charset="0"/>
              </a:rPr>
              <a:t>Luong M T, </a:t>
            </a:r>
            <a:r>
              <a:rPr lang="en" altLang="zh-CN" sz="1400" dirty="0" err="1">
                <a:solidFill>
                  <a:srgbClr val="222222"/>
                </a:solidFill>
                <a:latin typeface="Arial" panose="020B0604020202020204" pitchFamily="34" charset="0"/>
              </a:rPr>
              <a:t>Sutskever</a:t>
            </a:r>
            <a:r>
              <a:rPr lang="en" altLang="zh-CN" sz="1400" dirty="0">
                <a:solidFill>
                  <a:srgbClr val="222222"/>
                </a:solidFill>
                <a:latin typeface="Arial" panose="020B0604020202020204" pitchFamily="34" charset="0"/>
              </a:rPr>
              <a:t> I, Le Q V, et al. Addressing the rare word problem in neural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arXiv:1410.8206, 2014.</a:t>
            </a:r>
            <a:endParaRPr lang="zh-CN" altLang="en-US" sz="1400" dirty="0"/>
          </a:p>
        </p:txBody>
      </p:sp>
    </p:spTree>
    <p:extLst>
      <p:ext uri="{BB962C8B-B14F-4D97-AF65-F5344CB8AC3E}">
        <p14:creationId xmlns:p14="http://schemas.microsoft.com/office/powerpoint/2010/main" val="3676863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en-US" altLang="zh-CN" dirty="0" err="1"/>
                  <a:t>Copyable</a:t>
                </a:r>
                <a:r>
                  <a:rPr kumimoji="1" lang="zh-CN" altLang="en-US" dirty="0"/>
                  <a:t> </a:t>
                </a:r>
                <a:r>
                  <a:rPr kumimoji="1" lang="en-US" altLang="zh-CN" dirty="0"/>
                  <a:t>Model</a:t>
                </a:r>
              </a:p>
              <a:p>
                <a:pPr lvl="1"/>
                <a:r>
                  <a:rPr kumimoji="1" lang="en-US" altLang="zh-CN" dirty="0"/>
                  <a:t>1</a:t>
                </a:r>
                <a:r>
                  <a:rPr kumimoji="1" lang="zh-CN" altLang="en-US" dirty="0"/>
                  <a:t>）依次标注每个</a:t>
                </a:r>
                <a:r>
                  <a:rPr kumimoji="1" lang="en-US" altLang="zh-CN" dirty="0"/>
                  <a:t>UNK</a:t>
                </a:r>
                <a:r>
                  <a:rPr kumimoji="1" lang="zh-CN" altLang="en-US" dirty="0"/>
                  <a:t>，</a:t>
                </a:r>
                <a:r>
                  <a:rPr kumimoji="1" lang="en-US" altLang="zh-CN" dirty="0"/>
                  <a:t>UNK</a:t>
                </a:r>
                <a:r>
                  <a:rPr kumimoji="1" lang="en-US" altLang="zh-CN" baseline="-25000" dirty="0"/>
                  <a:t>1</a:t>
                </a:r>
                <a:r>
                  <a:rPr kumimoji="1" lang="en-US" altLang="zh-CN" dirty="0"/>
                  <a:t>, UNK</a:t>
                </a:r>
                <a:r>
                  <a:rPr kumimoji="1" lang="en-US" altLang="zh-CN" baseline="-25000" dirty="0"/>
                  <a:t>2</a:t>
                </a:r>
                <a:r>
                  <a:rPr kumimoji="1" lang="en-US" altLang="zh-CN" dirty="0"/>
                  <a:t>…</a:t>
                </a:r>
                <a:r>
                  <a:rPr kumimoji="1" lang="zh-CN" altLang="en-US" dirty="0"/>
                  <a:t>；</a:t>
                </a:r>
                <a:endParaRPr kumimoji="1" lang="en-US" altLang="zh-CN" dirty="0"/>
              </a:p>
              <a:p>
                <a:pPr lvl="1"/>
                <a:r>
                  <a:rPr kumimoji="1" lang="en-US" altLang="zh-CN" dirty="0"/>
                  <a:t>2</a:t>
                </a:r>
                <a:r>
                  <a:rPr kumimoji="1" lang="zh-CN" altLang="en-US" dirty="0"/>
                  <a:t>）目标句子中的</a:t>
                </a:r>
                <a:r>
                  <a:rPr kumimoji="1" lang="en-US" altLang="zh-CN" dirty="0"/>
                  <a:t>UNK</a:t>
                </a:r>
                <a:r>
                  <a:rPr kumimoji="1" lang="zh-CN" altLang="en-US" dirty="0"/>
                  <a:t>与源句子中相对应的</a:t>
                </a:r>
                <a:r>
                  <a:rPr kumimoji="1" lang="en-US" altLang="zh-CN" dirty="0"/>
                  <a:t>UNK</a:t>
                </a:r>
                <a:r>
                  <a:rPr kumimoji="1" lang="zh-CN" altLang="en-US" dirty="0"/>
                  <a:t>下标一样，如果在源句子中没有词与之对应或对应的词不是</a:t>
                </a:r>
                <a:r>
                  <a:rPr kumimoji="1" lang="en-US" altLang="zh-CN" dirty="0"/>
                  <a:t>UNK</a:t>
                </a:r>
                <a:r>
                  <a:rPr kumimoji="1" lang="zh-CN" altLang="en-US" dirty="0"/>
                  <a:t>，则标记为</a:t>
                </a:r>
                <a:r>
                  <a:rPr kumimoji="1" lang="en-US" altLang="zh-CN" dirty="0"/>
                  <a:t>UNK</a:t>
                </a:r>
                <a14:m>
                  <m:oMath xmlns:m="http://schemas.openxmlformats.org/officeDocument/2006/math">
                    <m:r>
                      <a:rPr kumimoji="1" lang="en-US" altLang="zh-CN" i="1" baseline="-25000" smtClean="0">
                        <a:latin typeface="Cambria Math" panose="02040503050406030204" pitchFamily="18" charset="0"/>
                        <a:ea typeface="Cambria Math" panose="02040503050406030204" pitchFamily="18" charset="0"/>
                      </a:rPr>
                      <m:t>∅</m:t>
                    </m:r>
                    <m:r>
                      <a:rPr kumimoji="1" lang="zh-CN" altLang="en-US" b="0" i="0" smtClean="0">
                        <a:latin typeface="Cambria Math" panose="02040503050406030204" pitchFamily="18" charset="0"/>
                        <a:ea typeface="Cambria Math" panose="02040503050406030204" pitchFamily="18" charset="0"/>
                      </a:rPr>
                      <m:t>。</m:t>
                    </m:r>
                  </m:oMath>
                </a14:m>
                <a:endParaRPr kumimoji="1" lang="en-US" altLang="zh-CN" dirty="0"/>
              </a:p>
              <a:p>
                <a:pPr lvl="1"/>
                <a:r>
                  <a:rPr kumimoji="1" lang="zh-CN" altLang="en-US" dirty="0"/>
                  <a:t>缺点：</a:t>
                </a:r>
                <a:endParaRPr kumimoji="1" lang="en-US" altLang="zh-CN" dirty="0"/>
              </a:p>
              <a:p>
                <a:pPr lvl="1"/>
                <a:r>
                  <a:rPr kumimoji="1" lang="zh-CN" altLang="en-US" dirty="0"/>
                  <a:t>无法将</a:t>
                </a:r>
                <a:r>
                  <a:rPr kumimoji="1" lang="en-US" altLang="zh-CN" dirty="0"/>
                  <a:t>UNK</a:t>
                </a:r>
                <a:r>
                  <a:rPr kumimoji="1" lang="zh-CN" altLang="en-US" dirty="0"/>
                  <a:t>翻译成已知单词，如</a:t>
                </a:r>
                <a:r>
                  <a:rPr lang="en" altLang="zh-CN" dirty="0"/>
                  <a:t>“portico” and “</a:t>
                </a:r>
                <a:r>
                  <a:rPr lang="en" altLang="zh-CN" dirty="0" err="1"/>
                  <a:t>portique</a:t>
                </a:r>
                <a:r>
                  <a:rPr lang="en" altLang="zh-CN" dirty="0"/>
                  <a:t>” </a:t>
                </a:r>
                <a:r>
                  <a:rPr lang="zh-CN" altLang="en-US" dirty="0"/>
                  <a:t>。</a:t>
                </a:r>
                <a:endParaRPr lang="en" altLang="zh-CN" dirty="0"/>
              </a:p>
            </p:txBody>
          </p:sp>
        </mc:Choice>
        <mc:Fallback xmlns="">
          <p:sp>
            <p:nvSpPr>
              <p:cNvPr id="3" name="内容占位符 2">
                <a:extLst>
                  <a:ext uri="{FF2B5EF4-FFF2-40B4-BE49-F238E27FC236}">
                    <a16:creationId xmlns:a16="http://schemas.microsoft.com/office/drawing/2014/main" id="{250CD82B-0012-C34A-A695-6B31806186A5}"/>
                  </a:ext>
                </a:extLst>
              </p:cNvPr>
              <p:cNvSpPr>
                <a:spLocks noGrp="1" noRot="1" noChangeAspect="1" noMove="1" noResize="1" noEditPoints="1" noAdjustHandles="1" noChangeArrowheads="1" noChangeShapeType="1" noTextEdit="1"/>
              </p:cNvSpPr>
              <p:nvPr>
                <p:ph idx="1"/>
              </p:nvPr>
            </p:nvSpPr>
            <p:spPr>
              <a:blipFill>
                <a:blip r:embed="rId3"/>
                <a:stretch>
                  <a:fillRect l="-800" t="-109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BC3AF8-D091-EE43-8645-4A4433B60736}"/>
              </a:ext>
            </a:extLst>
          </p:cNvPr>
          <p:cNvPicPr>
            <a:picLocks noChangeAspect="1"/>
          </p:cNvPicPr>
          <p:nvPr/>
        </p:nvPicPr>
        <p:blipFill>
          <a:blip r:embed="rId4"/>
          <a:stretch>
            <a:fillRect/>
          </a:stretch>
        </p:blipFill>
        <p:spPr>
          <a:xfrm>
            <a:off x="2062161" y="4313238"/>
            <a:ext cx="4838700" cy="1003300"/>
          </a:xfrm>
          <a:prstGeom prst="rect">
            <a:avLst/>
          </a:prstGeom>
        </p:spPr>
      </p:pic>
      <p:pic>
        <p:nvPicPr>
          <p:cNvPr id="5" name="图片 4">
            <a:extLst>
              <a:ext uri="{FF2B5EF4-FFF2-40B4-BE49-F238E27FC236}">
                <a16:creationId xmlns:a16="http://schemas.microsoft.com/office/drawing/2014/main" id="{C5C4160A-8AA2-E847-A8F1-C9C7C3C966F5}"/>
              </a:ext>
            </a:extLst>
          </p:cNvPr>
          <p:cNvPicPr>
            <a:picLocks noChangeAspect="1"/>
          </p:cNvPicPr>
          <p:nvPr/>
        </p:nvPicPr>
        <p:blipFill>
          <a:blip r:embed="rId5"/>
          <a:stretch>
            <a:fillRect/>
          </a:stretch>
        </p:blipFill>
        <p:spPr>
          <a:xfrm>
            <a:off x="6757987" y="868680"/>
            <a:ext cx="4640878" cy="1119462"/>
          </a:xfrm>
          <a:prstGeom prst="rect">
            <a:avLst/>
          </a:prstGeom>
        </p:spPr>
      </p:pic>
    </p:spTree>
    <p:extLst>
      <p:ext uri="{BB962C8B-B14F-4D97-AF65-F5344CB8AC3E}">
        <p14:creationId xmlns:p14="http://schemas.microsoft.com/office/powerpoint/2010/main" val="3246490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en-US" altLang="zh-CN" dirty="0"/>
                  <a:t>Positional</a:t>
                </a:r>
                <a:r>
                  <a:rPr kumimoji="1" lang="zh-CN" altLang="en-US" dirty="0"/>
                  <a:t> </a:t>
                </a:r>
                <a:r>
                  <a:rPr kumimoji="1" lang="en-US" altLang="zh-CN" dirty="0"/>
                  <a:t>All</a:t>
                </a:r>
                <a:r>
                  <a:rPr kumimoji="1" lang="zh-CN" altLang="en-US" dirty="0"/>
                  <a:t> </a:t>
                </a:r>
                <a:r>
                  <a:rPr kumimoji="1" lang="en-US" altLang="zh-CN" dirty="0"/>
                  <a:t>Model</a:t>
                </a:r>
              </a:p>
              <a:p>
                <a:pPr lvl="1"/>
                <a:r>
                  <a:rPr kumimoji="1" lang="en-US" altLang="zh-CN" dirty="0"/>
                  <a:t>1</a:t>
                </a:r>
                <a:r>
                  <a:rPr kumimoji="1" lang="zh-CN" altLang="en-US" dirty="0"/>
                  <a:t>）统一使用</a:t>
                </a:r>
                <a:r>
                  <a:rPr kumimoji="1" lang="en-US" altLang="zh-CN" dirty="0"/>
                  <a:t>UNK</a:t>
                </a:r>
                <a:r>
                  <a:rPr kumimoji="1" lang="zh-CN" altLang="en-US" dirty="0"/>
                  <a:t>标记，不带下标；</a:t>
                </a:r>
                <a:endParaRPr kumimoji="1" lang="en-US" altLang="zh-CN" dirty="0"/>
              </a:p>
              <a:p>
                <a:pPr lvl="1"/>
                <a:r>
                  <a:rPr kumimoji="1" lang="en-US" altLang="zh-CN" dirty="0"/>
                  <a:t>2</a:t>
                </a:r>
                <a:r>
                  <a:rPr kumimoji="1" lang="zh-CN" altLang="en-US" dirty="0"/>
                  <a:t>）目标句子中的每个单词后面插入一个相对位置标记</a:t>
                </a:r>
                <a:r>
                  <a:rPr kumimoji="1" lang="en-US" altLang="zh-CN" dirty="0" err="1"/>
                  <a:t>p</a:t>
                </a:r>
                <a:r>
                  <a:rPr kumimoji="1" lang="en-US" altLang="zh-CN" baseline="-25000" dirty="0" err="1"/>
                  <a:t>d</a:t>
                </a:r>
                <a:r>
                  <a:rPr kumimoji="1" lang="zh-CN" altLang="en-US" dirty="0"/>
                  <a:t>，</a:t>
                </a:r>
                <a:r>
                  <a:rPr kumimoji="1" lang="en-US" altLang="zh-CN" dirty="0"/>
                  <a:t>d</a:t>
                </a:r>
                <a:r>
                  <a:rPr kumimoji="1" lang="zh-CN" altLang="en-US" dirty="0"/>
                  <a:t> </a:t>
                </a:r>
                <a:r>
                  <a:rPr kumimoji="1" lang="en-US" altLang="zh-CN" dirty="0"/>
                  <a:t>=</a:t>
                </a:r>
                <a:r>
                  <a:rPr kumimoji="1" lang="zh-CN" altLang="en-US" dirty="0"/>
                  <a:t> </a:t>
                </a:r>
                <a:r>
                  <a:rPr kumimoji="1" lang="en-US" altLang="zh-CN" dirty="0"/>
                  <a:t>j</a:t>
                </a:r>
                <a:r>
                  <a:rPr kumimoji="1" lang="zh-CN" altLang="en-US" dirty="0"/>
                  <a:t> </a:t>
                </a:r>
                <a:r>
                  <a:rPr kumimoji="1" lang="en-US" altLang="zh-CN" dirty="0"/>
                  <a:t>–</a:t>
                </a:r>
                <a:r>
                  <a:rPr kumimoji="1" lang="zh-CN" altLang="en-US" dirty="0"/>
                  <a:t> </a:t>
                </a:r>
                <a:r>
                  <a:rPr kumimoji="1" lang="en-US" altLang="zh-CN" dirty="0" err="1"/>
                  <a:t>i</a:t>
                </a:r>
                <a:r>
                  <a:rPr kumimoji="1" lang="zh-CN" altLang="en-US" dirty="0"/>
                  <a:t>，</a:t>
                </a:r>
                <a:r>
                  <a:rPr kumimoji="1" lang="en-US" altLang="zh-CN" dirty="0"/>
                  <a:t>f</a:t>
                </a:r>
                <a:r>
                  <a:rPr kumimoji="1" lang="en-US" altLang="zh-CN" baseline="-25000" dirty="0"/>
                  <a:t>j</a:t>
                </a:r>
                <a:r>
                  <a:rPr kumimoji="1" lang="zh-CN" altLang="en-US" dirty="0"/>
                  <a:t>与</a:t>
                </a:r>
                <a:r>
                  <a:rPr kumimoji="1" lang="en-US" altLang="zh-CN" dirty="0" err="1"/>
                  <a:t>e</a:t>
                </a:r>
                <a:r>
                  <a:rPr kumimoji="1" lang="en-US" altLang="zh-CN" baseline="-25000" dirty="0" err="1"/>
                  <a:t>i</a:t>
                </a:r>
                <a:r>
                  <a:rPr kumimoji="1" lang="zh-CN" altLang="en-US" dirty="0"/>
                  <a:t>对齐。相距太远的</a:t>
                </a:r>
                <a:r>
                  <a:rPr lang="zh-CN" altLang="en-US" dirty="0"/>
                  <a:t>对齐单词被认为是未对齐的，未对齐的单词用</a:t>
                </a:r>
                <a:r>
                  <a:rPr lang="en" altLang="zh-CN" dirty="0"/>
                  <a:t>p</a:t>
                </a:r>
                <a14:m>
                  <m:oMath xmlns:m="http://schemas.openxmlformats.org/officeDocument/2006/math">
                    <m:r>
                      <a:rPr kumimoji="1" lang="en-US" altLang="zh-CN" i="1" baseline="-25000">
                        <a:latin typeface="Cambria Math" panose="02040503050406030204" pitchFamily="18" charset="0"/>
                        <a:ea typeface="Cambria Math" panose="02040503050406030204" pitchFamily="18" charset="0"/>
                      </a:rPr>
                      <m:t>∅</m:t>
                    </m:r>
                  </m:oMath>
                </a14:m>
                <a:r>
                  <a:rPr lang="zh-CN" altLang="en-US" dirty="0"/>
                  <a:t>注释。</a:t>
                </a:r>
                <a:endParaRPr lang="en-US" altLang="zh-CN" dirty="0"/>
              </a:p>
              <a:p>
                <a:pPr lvl="1"/>
                <a:r>
                  <a:rPr kumimoji="1" lang="zh-CN" altLang="en-US" dirty="0"/>
                  <a:t>缺点：</a:t>
                </a:r>
                <a:endParaRPr kumimoji="1" lang="en-US" altLang="zh-CN" dirty="0"/>
              </a:p>
              <a:p>
                <a:pPr lvl="1"/>
                <a:r>
                  <a:rPr kumimoji="1" lang="zh-CN" altLang="en-US" dirty="0"/>
                  <a:t>注释完的目标语言句子长度翻倍。</a:t>
                </a:r>
                <a:endParaRPr kumimoji="1" lang="en-US" altLang="zh-CN" dirty="0"/>
              </a:p>
            </p:txBody>
          </p:sp>
        </mc:Choice>
        <mc:Fallback xmlns="">
          <p:sp>
            <p:nvSpPr>
              <p:cNvPr id="3" name="内容占位符 2">
                <a:extLst>
                  <a:ext uri="{FF2B5EF4-FFF2-40B4-BE49-F238E27FC236}">
                    <a16:creationId xmlns:a16="http://schemas.microsoft.com/office/drawing/2014/main" id="{250CD82B-0012-C34A-A695-6B31806186A5}"/>
                  </a:ext>
                </a:extLst>
              </p:cNvPr>
              <p:cNvSpPr>
                <a:spLocks noGrp="1" noRot="1" noChangeAspect="1" noMove="1" noResize="1" noEditPoints="1" noAdjustHandles="1" noChangeArrowheads="1" noChangeShapeType="1" noTextEdit="1"/>
              </p:cNvSpPr>
              <p:nvPr>
                <p:ph idx="1"/>
              </p:nvPr>
            </p:nvSpPr>
            <p:spPr>
              <a:blipFill>
                <a:blip r:embed="rId3"/>
                <a:stretch>
                  <a:fillRect l="-800" t="-1099" r="-2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5C4160A-8AA2-E847-A8F1-C9C7C3C966F5}"/>
              </a:ext>
            </a:extLst>
          </p:cNvPr>
          <p:cNvPicPr>
            <a:picLocks noChangeAspect="1"/>
          </p:cNvPicPr>
          <p:nvPr/>
        </p:nvPicPr>
        <p:blipFill>
          <a:blip r:embed="rId4"/>
          <a:stretch>
            <a:fillRect/>
          </a:stretch>
        </p:blipFill>
        <p:spPr>
          <a:xfrm>
            <a:off x="6757987" y="868680"/>
            <a:ext cx="4640878" cy="1119462"/>
          </a:xfrm>
          <a:prstGeom prst="rect">
            <a:avLst/>
          </a:prstGeom>
        </p:spPr>
      </p:pic>
      <p:pic>
        <p:nvPicPr>
          <p:cNvPr id="6" name="图片 5">
            <a:extLst>
              <a:ext uri="{FF2B5EF4-FFF2-40B4-BE49-F238E27FC236}">
                <a16:creationId xmlns:a16="http://schemas.microsoft.com/office/drawing/2014/main" id="{692288FB-6F1E-6F41-AFAE-33932DB80755}"/>
              </a:ext>
            </a:extLst>
          </p:cNvPr>
          <p:cNvPicPr>
            <a:picLocks noChangeAspect="1"/>
          </p:cNvPicPr>
          <p:nvPr/>
        </p:nvPicPr>
        <p:blipFill>
          <a:blip r:embed="rId5"/>
          <a:stretch>
            <a:fillRect/>
          </a:stretch>
        </p:blipFill>
        <p:spPr>
          <a:xfrm>
            <a:off x="1985962" y="4411217"/>
            <a:ext cx="6248400" cy="1066800"/>
          </a:xfrm>
          <a:prstGeom prst="rect">
            <a:avLst/>
          </a:prstGeom>
        </p:spPr>
      </p:pic>
    </p:spTree>
    <p:extLst>
      <p:ext uri="{BB962C8B-B14F-4D97-AF65-F5344CB8AC3E}">
        <p14:creationId xmlns:p14="http://schemas.microsoft.com/office/powerpoint/2010/main" val="3231289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en-US" altLang="zh-CN" dirty="0"/>
              <a:t>Positional</a:t>
            </a:r>
            <a:r>
              <a:rPr kumimoji="1" lang="zh-CN" altLang="en-US" dirty="0"/>
              <a:t> </a:t>
            </a:r>
            <a:r>
              <a:rPr kumimoji="1" lang="en-US" altLang="zh-CN" dirty="0"/>
              <a:t>Unknown</a:t>
            </a:r>
            <a:r>
              <a:rPr kumimoji="1" lang="zh-CN" altLang="en-US" dirty="0"/>
              <a:t> </a:t>
            </a:r>
            <a:r>
              <a:rPr kumimoji="1" lang="en-US" altLang="zh-CN" dirty="0"/>
              <a:t>Model</a:t>
            </a:r>
          </a:p>
          <a:p>
            <a:pPr lvl="1"/>
            <a:r>
              <a:rPr kumimoji="1" lang="zh-CN" altLang="en-US" dirty="0"/>
              <a:t>只在目标句子中的</a:t>
            </a:r>
            <a:r>
              <a:rPr kumimoji="1" lang="en-US" altLang="zh-CN" dirty="0"/>
              <a:t>UNK</a:t>
            </a:r>
            <a:r>
              <a:rPr kumimoji="1" lang="zh-CN" altLang="en-US" dirty="0"/>
              <a:t>单词后面插入一个相对位置</a:t>
            </a:r>
            <a:r>
              <a:rPr kumimoji="1" lang="en-US" altLang="zh-CN" dirty="0" err="1"/>
              <a:t>unkpos</a:t>
            </a:r>
            <a:r>
              <a:rPr kumimoji="1" lang="en-US" altLang="zh-CN" baseline="-25000" dirty="0" err="1"/>
              <a:t>d</a:t>
            </a:r>
            <a:r>
              <a:rPr kumimoji="1" lang="zh-CN" altLang="en-US" dirty="0"/>
              <a:t>，即标记出该单词是</a:t>
            </a:r>
            <a:r>
              <a:rPr kumimoji="1" lang="en-US" altLang="zh-CN" dirty="0"/>
              <a:t>UNK</a:t>
            </a:r>
            <a:r>
              <a:rPr kumimoji="1" lang="zh-CN" altLang="en-US" dirty="0"/>
              <a:t>，又标记出相对位置。</a:t>
            </a:r>
            <a:endParaRPr kumimoji="1" lang="en-US" altLang="zh-CN" dirty="0"/>
          </a:p>
        </p:txBody>
      </p:sp>
      <p:pic>
        <p:nvPicPr>
          <p:cNvPr id="5" name="图片 4">
            <a:extLst>
              <a:ext uri="{FF2B5EF4-FFF2-40B4-BE49-F238E27FC236}">
                <a16:creationId xmlns:a16="http://schemas.microsoft.com/office/drawing/2014/main" id="{C5C4160A-8AA2-E847-A8F1-C9C7C3C966F5}"/>
              </a:ext>
            </a:extLst>
          </p:cNvPr>
          <p:cNvPicPr>
            <a:picLocks noChangeAspect="1"/>
          </p:cNvPicPr>
          <p:nvPr/>
        </p:nvPicPr>
        <p:blipFill>
          <a:blip r:embed="rId3"/>
          <a:stretch>
            <a:fillRect/>
          </a:stretch>
        </p:blipFill>
        <p:spPr>
          <a:xfrm>
            <a:off x="6757987" y="868680"/>
            <a:ext cx="4640878" cy="1119462"/>
          </a:xfrm>
          <a:prstGeom prst="rect">
            <a:avLst/>
          </a:prstGeom>
        </p:spPr>
      </p:pic>
      <p:pic>
        <p:nvPicPr>
          <p:cNvPr id="4" name="图片 3">
            <a:extLst>
              <a:ext uri="{FF2B5EF4-FFF2-40B4-BE49-F238E27FC236}">
                <a16:creationId xmlns:a16="http://schemas.microsoft.com/office/drawing/2014/main" id="{00C8B0D0-57F6-B248-831F-17704396BB6A}"/>
              </a:ext>
            </a:extLst>
          </p:cNvPr>
          <p:cNvPicPr>
            <a:picLocks noChangeAspect="1"/>
          </p:cNvPicPr>
          <p:nvPr/>
        </p:nvPicPr>
        <p:blipFill>
          <a:blip r:embed="rId4"/>
          <a:stretch>
            <a:fillRect/>
          </a:stretch>
        </p:blipFill>
        <p:spPr>
          <a:xfrm>
            <a:off x="1922840" y="3044363"/>
            <a:ext cx="6172200" cy="1079500"/>
          </a:xfrm>
          <a:prstGeom prst="rect">
            <a:avLst/>
          </a:prstGeom>
        </p:spPr>
      </p:pic>
    </p:spTree>
    <p:extLst>
      <p:ext uri="{BB962C8B-B14F-4D97-AF65-F5344CB8AC3E}">
        <p14:creationId xmlns:p14="http://schemas.microsoft.com/office/powerpoint/2010/main" val="3511780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821F0-F281-0D40-81B1-66499C34A7CA}"/>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8FB066CE-31A8-A846-8F5C-5E2C3B778E08}"/>
              </a:ext>
            </a:extLst>
          </p:cNvPr>
          <p:cNvSpPr>
            <a:spLocks noGrp="1"/>
          </p:cNvSpPr>
          <p:nvPr>
            <p:ph idx="1"/>
          </p:nvPr>
        </p:nvSpPr>
        <p:spPr/>
        <p:txBody>
          <a:bodyPr/>
          <a:lstStyle/>
          <a:p>
            <a:r>
              <a:rPr kumimoji="1" lang="en-US" altLang="zh-CN" dirty="0"/>
              <a:t>Global</a:t>
            </a:r>
            <a:r>
              <a:rPr kumimoji="1" lang="zh-CN" altLang="en-US" dirty="0"/>
              <a:t> </a:t>
            </a:r>
            <a:r>
              <a:rPr kumimoji="1" lang="en-US" altLang="zh-CN" dirty="0"/>
              <a:t>and</a:t>
            </a:r>
            <a:r>
              <a:rPr kumimoji="1" lang="zh-CN" altLang="en-US" dirty="0"/>
              <a:t> </a:t>
            </a:r>
            <a:r>
              <a:rPr kumimoji="1" lang="en-US" altLang="zh-CN" dirty="0"/>
              <a:t>Local</a:t>
            </a:r>
            <a:r>
              <a:rPr kumimoji="1" lang="zh-CN" altLang="en-US" dirty="0"/>
              <a:t> </a:t>
            </a:r>
            <a:r>
              <a:rPr kumimoji="1" lang="en-US" altLang="zh-CN" dirty="0"/>
              <a:t>Attention(2015)</a:t>
            </a:r>
          </a:p>
          <a:p>
            <a:pPr marL="800100" lvl="1" indent="-342900">
              <a:buFont typeface="Arial" panose="020B0604020202020204" pitchFamily="34" charset="0"/>
              <a:buChar char="•"/>
            </a:pPr>
            <a:r>
              <a:rPr kumimoji="1" lang="en-US" altLang="zh-CN" dirty="0"/>
              <a:t>Global</a:t>
            </a:r>
            <a:r>
              <a:rPr kumimoji="1" lang="zh-CN" altLang="en-US" dirty="0"/>
              <a:t> </a:t>
            </a:r>
            <a:r>
              <a:rPr kumimoji="1" lang="en-US" altLang="zh-CN" dirty="0"/>
              <a:t>Attention</a:t>
            </a:r>
          </a:p>
          <a:p>
            <a:pPr lvl="1"/>
            <a:r>
              <a:rPr kumimoji="1" lang="zh-CN" altLang="en-US" dirty="0"/>
              <a:t>计算时</a:t>
            </a:r>
            <a:r>
              <a:rPr kumimoji="1" lang="en-US" altLang="zh-CN" dirty="0" err="1"/>
              <a:t>c</a:t>
            </a:r>
            <a:r>
              <a:rPr kumimoji="1" lang="en-US" altLang="zh-CN" baseline="-25000" dirty="0" err="1"/>
              <a:t>t</a:t>
            </a:r>
            <a:r>
              <a:rPr kumimoji="1" lang="zh-CN" altLang="en-US" dirty="0"/>
              <a:t>，考虑源语言端的所有词。</a:t>
            </a:r>
          </a:p>
        </p:txBody>
      </p:sp>
      <p:sp>
        <p:nvSpPr>
          <p:cNvPr id="4" name="矩形 3">
            <a:extLst>
              <a:ext uri="{FF2B5EF4-FFF2-40B4-BE49-F238E27FC236}">
                <a16:creationId xmlns:a16="http://schemas.microsoft.com/office/drawing/2014/main" id="{43C28C93-50ED-434B-9A02-167B92E4B0D5}"/>
              </a:ext>
            </a:extLst>
          </p:cNvPr>
          <p:cNvSpPr/>
          <p:nvPr/>
        </p:nvSpPr>
        <p:spPr>
          <a:xfrm>
            <a:off x="0" y="6119336"/>
            <a:ext cx="4410075" cy="738664"/>
          </a:xfrm>
          <a:prstGeom prst="rect">
            <a:avLst/>
          </a:prstGeom>
        </p:spPr>
        <p:txBody>
          <a:bodyPr wrap="square">
            <a:spAutoFit/>
          </a:bodyPr>
          <a:lstStyle/>
          <a:p>
            <a:r>
              <a:rPr lang="en" altLang="zh-CN" sz="1400" dirty="0">
                <a:solidFill>
                  <a:srgbClr val="222222"/>
                </a:solidFill>
                <a:latin typeface="Arial" panose="020B0604020202020204" pitchFamily="34" charset="0"/>
              </a:rPr>
              <a:t>Luong M T, Pham H, Manning C D. Effective approaches to attention-based neural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arXiv:1508.04025, 2015.</a:t>
            </a:r>
            <a:endParaRPr lang="zh-CN" altLang="en-US" sz="1400" dirty="0"/>
          </a:p>
        </p:txBody>
      </p:sp>
      <p:pic>
        <p:nvPicPr>
          <p:cNvPr id="6" name="图片 5">
            <a:extLst>
              <a:ext uri="{FF2B5EF4-FFF2-40B4-BE49-F238E27FC236}">
                <a16:creationId xmlns:a16="http://schemas.microsoft.com/office/drawing/2014/main" id="{0ACD1287-6691-264A-843F-C3FFFCFF4D5F}"/>
              </a:ext>
            </a:extLst>
          </p:cNvPr>
          <p:cNvPicPr>
            <a:picLocks noChangeAspect="1"/>
          </p:cNvPicPr>
          <p:nvPr/>
        </p:nvPicPr>
        <p:blipFill>
          <a:blip r:embed="rId3"/>
          <a:stretch>
            <a:fillRect/>
          </a:stretch>
        </p:blipFill>
        <p:spPr>
          <a:xfrm>
            <a:off x="7257626" y="1657350"/>
            <a:ext cx="4934374" cy="4359688"/>
          </a:xfrm>
          <a:prstGeom prst="rect">
            <a:avLst/>
          </a:prstGeom>
        </p:spPr>
      </p:pic>
      <p:pic>
        <p:nvPicPr>
          <p:cNvPr id="7" name="图片 6">
            <a:extLst>
              <a:ext uri="{FF2B5EF4-FFF2-40B4-BE49-F238E27FC236}">
                <a16:creationId xmlns:a16="http://schemas.microsoft.com/office/drawing/2014/main" id="{8893A63D-7F9B-AF4A-9A9B-DE96F4D5594B}"/>
              </a:ext>
            </a:extLst>
          </p:cNvPr>
          <p:cNvPicPr>
            <a:picLocks noChangeAspect="1"/>
          </p:cNvPicPr>
          <p:nvPr/>
        </p:nvPicPr>
        <p:blipFill>
          <a:blip r:embed="rId4"/>
          <a:stretch>
            <a:fillRect/>
          </a:stretch>
        </p:blipFill>
        <p:spPr>
          <a:xfrm>
            <a:off x="2486025" y="2710498"/>
            <a:ext cx="3743325" cy="1231094"/>
          </a:xfrm>
          <a:prstGeom prst="rect">
            <a:avLst/>
          </a:prstGeom>
        </p:spPr>
      </p:pic>
      <p:pic>
        <p:nvPicPr>
          <p:cNvPr id="8" name="图片 7">
            <a:extLst>
              <a:ext uri="{FF2B5EF4-FFF2-40B4-BE49-F238E27FC236}">
                <a16:creationId xmlns:a16="http://schemas.microsoft.com/office/drawing/2014/main" id="{01310B2A-5877-424E-B484-729AD48AF84D}"/>
              </a:ext>
            </a:extLst>
          </p:cNvPr>
          <p:cNvPicPr>
            <a:picLocks noChangeAspect="1"/>
          </p:cNvPicPr>
          <p:nvPr/>
        </p:nvPicPr>
        <p:blipFill>
          <a:blip r:embed="rId5"/>
          <a:stretch>
            <a:fillRect/>
          </a:stretch>
        </p:blipFill>
        <p:spPr>
          <a:xfrm>
            <a:off x="2205037" y="4251825"/>
            <a:ext cx="4928969" cy="1072671"/>
          </a:xfrm>
          <a:prstGeom prst="rect">
            <a:avLst/>
          </a:prstGeom>
        </p:spPr>
      </p:pic>
    </p:spTree>
    <p:extLst>
      <p:ext uri="{BB962C8B-B14F-4D97-AF65-F5344CB8AC3E}">
        <p14:creationId xmlns:p14="http://schemas.microsoft.com/office/powerpoint/2010/main" val="1471334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D1C0A-B91A-C449-B06D-F6948E5DDF47}"/>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89FE8A31-448F-1F41-8D2B-442C6A47A340}"/>
              </a:ext>
            </a:extLst>
          </p:cNvPr>
          <p:cNvSpPr>
            <a:spLocks noGrp="1"/>
          </p:cNvSpPr>
          <p:nvPr>
            <p:ph idx="1"/>
          </p:nvPr>
        </p:nvSpPr>
        <p:spPr>
          <a:xfrm>
            <a:off x="1443256" y="1181342"/>
            <a:ext cx="5857657" cy="4976571"/>
          </a:xfrm>
        </p:spPr>
        <p:txBody>
          <a:bodyPr/>
          <a:lstStyle/>
          <a:p>
            <a:r>
              <a:rPr kumimoji="1" lang="en-US" altLang="zh-CN" dirty="0"/>
              <a:t>Global</a:t>
            </a:r>
            <a:r>
              <a:rPr kumimoji="1" lang="zh-CN" altLang="en-US" dirty="0"/>
              <a:t> </a:t>
            </a:r>
            <a:r>
              <a:rPr kumimoji="1" lang="en-US" altLang="zh-CN" dirty="0"/>
              <a:t>and</a:t>
            </a:r>
            <a:r>
              <a:rPr kumimoji="1" lang="zh-CN" altLang="en-US" dirty="0"/>
              <a:t> </a:t>
            </a:r>
            <a:r>
              <a:rPr kumimoji="1" lang="en-US" altLang="zh-CN" dirty="0"/>
              <a:t>Local</a:t>
            </a:r>
            <a:r>
              <a:rPr kumimoji="1" lang="zh-CN" altLang="en-US" dirty="0"/>
              <a:t> </a:t>
            </a:r>
            <a:r>
              <a:rPr kumimoji="1" lang="en-US" altLang="zh-CN" dirty="0"/>
              <a:t>Attention(2015)</a:t>
            </a:r>
          </a:p>
          <a:p>
            <a:pPr marL="800100" lvl="1" indent="-342900">
              <a:buFont typeface="Arial" panose="020B0604020202020204" pitchFamily="34" charset="0"/>
              <a:buChar char="•"/>
            </a:pPr>
            <a:r>
              <a:rPr kumimoji="1" lang="en-US" altLang="zh-CN" dirty="0"/>
              <a:t>Local</a:t>
            </a:r>
            <a:r>
              <a:rPr kumimoji="1" lang="zh-CN" altLang="en-US" dirty="0"/>
              <a:t> </a:t>
            </a:r>
            <a:r>
              <a:rPr kumimoji="1" lang="en-US" altLang="zh-CN" dirty="0"/>
              <a:t>Attention</a:t>
            </a:r>
          </a:p>
          <a:p>
            <a:pPr lvl="1"/>
            <a:r>
              <a:rPr kumimoji="1" lang="zh-CN" altLang="en-US" dirty="0"/>
              <a:t>计算时</a:t>
            </a:r>
            <a:r>
              <a:rPr kumimoji="1" lang="en-US" altLang="zh-CN" dirty="0" err="1"/>
              <a:t>c</a:t>
            </a:r>
            <a:r>
              <a:rPr kumimoji="1" lang="en-US" altLang="zh-CN" baseline="-25000" dirty="0" err="1"/>
              <a:t>t</a:t>
            </a:r>
            <a:r>
              <a:rPr kumimoji="1" lang="zh-CN" altLang="en-US" dirty="0"/>
              <a:t>，</a:t>
            </a:r>
            <a:r>
              <a:rPr lang="zh-CN" altLang="en-US" dirty="0"/>
              <a:t>并不是去考虑源语言端的所有词，而是根据一个预测函数，先预测当前解码时要对齐的源语言端的位置</a:t>
            </a:r>
            <a:r>
              <a:rPr lang="en" altLang="zh-CN" dirty="0" err="1"/>
              <a:t>p</a:t>
            </a:r>
            <a:r>
              <a:rPr lang="en" altLang="zh-CN" baseline="-25000" dirty="0" err="1"/>
              <a:t>t</a:t>
            </a:r>
            <a:r>
              <a:rPr lang="zh-CN" altLang="en" dirty="0"/>
              <a:t>，</a:t>
            </a:r>
            <a:r>
              <a:rPr lang="zh-CN" altLang="en-US" dirty="0"/>
              <a:t>然后通过上下文窗口，仅考虑窗口内的词（如果窗口长度超出了句子边界，以句子边界为准）。</a:t>
            </a:r>
            <a:endParaRPr lang="en-US" altLang="zh-CN" dirty="0"/>
          </a:p>
          <a:p>
            <a:pPr lvl="1"/>
            <a:r>
              <a:rPr kumimoji="1" lang="en-US" altLang="zh-CN" dirty="0"/>
              <a:t>1</a:t>
            </a:r>
            <a:r>
              <a:rPr kumimoji="1" lang="zh-CN" altLang="en-US" dirty="0"/>
              <a:t>）</a:t>
            </a:r>
            <a:r>
              <a:rPr kumimoji="1" lang="en-US" altLang="zh-CN" dirty="0"/>
              <a:t>Monotonic</a:t>
            </a:r>
            <a:r>
              <a:rPr kumimoji="1" lang="zh-CN" altLang="en-US" dirty="0"/>
              <a:t> </a:t>
            </a:r>
            <a:r>
              <a:rPr kumimoji="1" lang="en-US" altLang="zh-CN" dirty="0"/>
              <a:t>alignment</a:t>
            </a:r>
          </a:p>
          <a:p>
            <a:pPr lvl="1"/>
            <a:r>
              <a:rPr kumimoji="1" lang="en-US" altLang="zh-CN" dirty="0" err="1"/>
              <a:t>p</a:t>
            </a:r>
            <a:r>
              <a:rPr kumimoji="1" lang="en-US" altLang="zh-CN" baseline="-25000" dirty="0" err="1"/>
              <a:t>t</a:t>
            </a:r>
            <a:r>
              <a:rPr kumimoji="1" lang="zh-CN" altLang="en-US" dirty="0"/>
              <a:t> </a:t>
            </a:r>
            <a:r>
              <a:rPr kumimoji="1" lang="en-US" altLang="zh-CN" dirty="0"/>
              <a:t>=</a:t>
            </a:r>
            <a:r>
              <a:rPr kumimoji="1" lang="zh-CN" altLang="en-US" dirty="0"/>
              <a:t> </a:t>
            </a:r>
            <a:r>
              <a:rPr kumimoji="1" lang="en-US" altLang="zh-CN" dirty="0"/>
              <a:t>t</a:t>
            </a:r>
            <a:r>
              <a:rPr kumimoji="1" lang="zh-CN" altLang="en-US" dirty="0"/>
              <a:t>，</a:t>
            </a:r>
            <a:r>
              <a:rPr kumimoji="1" lang="en-US" altLang="zh-CN" dirty="0"/>
              <a:t>a</a:t>
            </a:r>
            <a:r>
              <a:rPr kumimoji="1" lang="en-US" altLang="zh-CN" baseline="-25000" dirty="0"/>
              <a:t>t</a:t>
            </a:r>
            <a:r>
              <a:rPr kumimoji="1" lang="en-US" altLang="zh-CN" dirty="0"/>
              <a:t>(s)</a:t>
            </a:r>
            <a:r>
              <a:rPr kumimoji="1" lang="zh-CN" altLang="en-US" dirty="0"/>
              <a:t>同</a:t>
            </a:r>
            <a:r>
              <a:rPr kumimoji="1" lang="en-US" altLang="zh-CN" dirty="0"/>
              <a:t>Global</a:t>
            </a:r>
            <a:r>
              <a:rPr kumimoji="1" lang="zh-CN" altLang="en-US" dirty="0"/>
              <a:t> </a:t>
            </a:r>
            <a:r>
              <a:rPr kumimoji="1" lang="en-US" altLang="zh-CN" dirty="0"/>
              <a:t>attention</a:t>
            </a:r>
            <a:r>
              <a:rPr kumimoji="1" lang="zh-CN" altLang="en-US" dirty="0"/>
              <a:t>。</a:t>
            </a:r>
            <a:endParaRPr kumimoji="1" lang="en-US" altLang="zh-CN" dirty="0"/>
          </a:p>
          <a:p>
            <a:pPr lvl="1"/>
            <a:r>
              <a:rPr kumimoji="1" lang="en-US" altLang="zh-CN" dirty="0"/>
              <a:t>2</a:t>
            </a:r>
            <a:r>
              <a:rPr kumimoji="1" lang="zh-CN" altLang="en-US" dirty="0"/>
              <a:t>）</a:t>
            </a:r>
            <a:r>
              <a:rPr kumimoji="1" lang="en-US" altLang="zh-CN" dirty="0"/>
              <a:t>Predictive</a:t>
            </a:r>
            <a:r>
              <a:rPr kumimoji="1" lang="zh-CN" altLang="en-US" dirty="0"/>
              <a:t> </a:t>
            </a:r>
            <a:r>
              <a:rPr kumimoji="1" lang="en-US" altLang="zh-CN" dirty="0"/>
              <a:t>alignment</a:t>
            </a:r>
          </a:p>
          <a:p>
            <a:pPr lvl="1"/>
            <a:endParaRPr kumimoji="1" lang="zh-CN" altLang="en-US" dirty="0"/>
          </a:p>
        </p:txBody>
      </p:sp>
      <p:pic>
        <p:nvPicPr>
          <p:cNvPr id="4" name="图片 3">
            <a:extLst>
              <a:ext uri="{FF2B5EF4-FFF2-40B4-BE49-F238E27FC236}">
                <a16:creationId xmlns:a16="http://schemas.microsoft.com/office/drawing/2014/main" id="{5F1DB4BA-2822-E14B-8665-F165DB175862}"/>
              </a:ext>
            </a:extLst>
          </p:cNvPr>
          <p:cNvPicPr>
            <a:picLocks noChangeAspect="1"/>
          </p:cNvPicPr>
          <p:nvPr/>
        </p:nvPicPr>
        <p:blipFill>
          <a:blip r:embed="rId3"/>
          <a:stretch>
            <a:fillRect/>
          </a:stretch>
        </p:blipFill>
        <p:spPr>
          <a:xfrm>
            <a:off x="7300913" y="1181342"/>
            <a:ext cx="4891087" cy="4309967"/>
          </a:xfrm>
          <a:prstGeom prst="rect">
            <a:avLst/>
          </a:prstGeom>
        </p:spPr>
      </p:pic>
      <p:pic>
        <p:nvPicPr>
          <p:cNvPr id="5" name="图片 4">
            <a:extLst>
              <a:ext uri="{FF2B5EF4-FFF2-40B4-BE49-F238E27FC236}">
                <a16:creationId xmlns:a16="http://schemas.microsoft.com/office/drawing/2014/main" id="{5435194C-49E2-1449-A0D9-D41A2B87C640}"/>
              </a:ext>
            </a:extLst>
          </p:cNvPr>
          <p:cNvPicPr>
            <a:picLocks noChangeAspect="1"/>
          </p:cNvPicPr>
          <p:nvPr/>
        </p:nvPicPr>
        <p:blipFill>
          <a:blip r:embed="rId4"/>
          <a:stretch>
            <a:fillRect/>
          </a:stretch>
        </p:blipFill>
        <p:spPr>
          <a:xfrm>
            <a:off x="2157412" y="5240806"/>
            <a:ext cx="3942763" cy="445968"/>
          </a:xfrm>
          <a:prstGeom prst="rect">
            <a:avLst/>
          </a:prstGeom>
        </p:spPr>
      </p:pic>
      <p:pic>
        <p:nvPicPr>
          <p:cNvPr id="6" name="图片 5">
            <a:extLst>
              <a:ext uri="{FF2B5EF4-FFF2-40B4-BE49-F238E27FC236}">
                <a16:creationId xmlns:a16="http://schemas.microsoft.com/office/drawing/2014/main" id="{CCABC68D-F297-4940-91CD-2D38A62C53EB}"/>
              </a:ext>
            </a:extLst>
          </p:cNvPr>
          <p:cNvPicPr>
            <a:picLocks noChangeAspect="1"/>
          </p:cNvPicPr>
          <p:nvPr/>
        </p:nvPicPr>
        <p:blipFill>
          <a:blip r:embed="rId5"/>
          <a:stretch>
            <a:fillRect/>
          </a:stretch>
        </p:blipFill>
        <p:spPr>
          <a:xfrm>
            <a:off x="2157412" y="5820766"/>
            <a:ext cx="3942763" cy="649809"/>
          </a:xfrm>
          <a:prstGeom prst="rect">
            <a:avLst/>
          </a:prstGeom>
        </p:spPr>
      </p:pic>
    </p:spTree>
    <p:extLst>
      <p:ext uri="{BB962C8B-B14F-4D97-AF65-F5344CB8AC3E}">
        <p14:creationId xmlns:p14="http://schemas.microsoft.com/office/powerpoint/2010/main" val="4276187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53D55-A12A-714C-9664-33F6681D59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80085E3-3A39-074F-9120-B25706530CF9}"/>
              </a:ext>
            </a:extLst>
          </p:cNvPr>
          <p:cNvSpPr>
            <a:spLocks noGrp="1"/>
          </p:cNvSpPr>
          <p:nvPr>
            <p:ph idx="1"/>
          </p:nvPr>
        </p:nvSpPr>
        <p:spPr/>
        <p:txBody>
          <a:bodyPr/>
          <a:lstStyle/>
          <a:p>
            <a:r>
              <a:rPr kumimoji="1" lang="en-US" altLang="zh-CN" dirty="0"/>
              <a:t>GNMT(2016)</a:t>
            </a:r>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1</a:t>
            </a:r>
            <a:r>
              <a:rPr kumimoji="1" lang="zh-CN" altLang="en-US" dirty="0"/>
              <a:t>）</a:t>
            </a:r>
            <a:r>
              <a:rPr lang="en" altLang="zh-CN" dirty="0"/>
              <a:t> NMT </a:t>
            </a:r>
            <a:r>
              <a:rPr lang="zh-CN" altLang="en-US" dirty="0"/>
              <a:t>系统的训练和翻译推理的计算成本非常高；</a:t>
            </a:r>
            <a:endParaRPr lang="en-US" altLang="zh-CN" dirty="0"/>
          </a:p>
          <a:p>
            <a:pPr lvl="1"/>
            <a:r>
              <a:rPr kumimoji="1" lang="en-US" altLang="zh-CN" dirty="0"/>
              <a:t>2</a:t>
            </a:r>
            <a:r>
              <a:rPr kumimoji="1" lang="zh-CN" altLang="en-US" dirty="0"/>
              <a:t>）</a:t>
            </a:r>
            <a:r>
              <a:rPr lang="en" altLang="zh-CN" dirty="0"/>
              <a:t> NMT </a:t>
            </a:r>
            <a:r>
              <a:rPr lang="zh-CN" altLang="en-US" dirty="0"/>
              <a:t>系统的鲁棒性不佳，对于</a:t>
            </a:r>
            <a:r>
              <a:rPr lang="zh-CN" altLang="en" dirty="0"/>
              <a:t>罕见词</a:t>
            </a:r>
            <a:r>
              <a:rPr lang="zh-CN" altLang="en-US" dirty="0"/>
              <a:t>处理不当；</a:t>
            </a:r>
            <a:endParaRPr lang="en-US" altLang="zh-CN" dirty="0"/>
          </a:p>
          <a:p>
            <a:pPr lvl="1"/>
            <a:r>
              <a:rPr kumimoji="1" lang="en-US" altLang="zh-CN" dirty="0"/>
              <a:t>3</a:t>
            </a:r>
            <a:r>
              <a:rPr kumimoji="1" lang="zh-CN" altLang="en-US" dirty="0"/>
              <a:t>）</a:t>
            </a:r>
            <a:r>
              <a:rPr lang="en" altLang="zh-CN" dirty="0"/>
              <a:t> NMT </a:t>
            </a:r>
            <a:r>
              <a:rPr lang="zh-CN" altLang="en-US" dirty="0"/>
              <a:t>系统的覆盖性不好，在处理长句子的时候会有漏翻的现象。</a:t>
            </a:r>
            <a:endParaRPr kumimoji="1" lang="en-US" altLang="zh-CN" dirty="0"/>
          </a:p>
        </p:txBody>
      </p:sp>
      <p:sp>
        <p:nvSpPr>
          <p:cNvPr id="4" name="矩形 3">
            <a:extLst>
              <a:ext uri="{FF2B5EF4-FFF2-40B4-BE49-F238E27FC236}">
                <a16:creationId xmlns:a16="http://schemas.microsoft.com/office/drawing/2014/main" id="{171163B5-AC8A-2B40-8A09-A90C8A2FE7F5}"/>
              </a:ext>
            </a:extLst>
          </p:cNvPr>
          <p:cNvSpPr/>
          <p:nvPr/>
        </p:nvSpPr>
        <p:spPr>
          <a:xfrm>
            <a:off x="0" y="6119336"/>
            <a:ext cx="4908645"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Wu Y, Schuster M, Chen Z, et al. Google's neural machine translation system: Bridging the gap between human and machine translation[J].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arXiv:1609.08144, 2016.</a:t>
            </a:r>
            <a:r>
              <a:rPr lang="zh-CN" altLang="zh-CN" sz="1400" dirty="0"/>
              <a:t> </a:t>
            </a:r>
            <a:endParaRPr lang="zh-CN" altLang="en-US" sz="1400" dirty="0"/>
          </a:p>
        </p:txBody>
      </p:sp>
    </p:spTree>
    <p:extLst>
      <p:ext uri="{BB962C8B-B14F-4D97-AF65-F5344CB8AC3E}">
        <p14:creationId xmlns:p14="http://schemas.microsoft.com/office/powerpoint/2010/main" val="343391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DB90A-34C6-EE4D-8C38-0BF6A920B2A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A1295383-2D32-F34D-8F3D-9650B7277533}"/>
              </a:ext>
            </a:extLst>
          </p:cNvPr>
          <p:cNvSpPr>
            <a:spLocks noGrp="1"/>
          </p:cNvSpPr>
          <p:nvPr>
            <p:ph idx="1"/>
          </p:nvPr>
        </p:nvSpPr>
        <p:spPr>
          <a:xfrm>
            <a:off x="1443256" y="1181343"/>
            <a:ext cx="9520158" cy="551924"/>
          </a:xfrm>
        </p:spPr>
        <p:txBody>
          <a:bodyPr/>
          <a:lstStyle/>
          <a:p>
            <a:r>
              <a:rPr kumimoji="1" lang="zh-CN" altLang="en-US" dirty="0"/>
              <a:t>自动评测</a:t>
            </a:r>
          </a:p>
        </p:txBody>
      </p:sp>
      <p:pic>
        <p:nvPicPr>
          <p:cNvPr id="4" name="图片 3">
            <a:extLst>
              <a:ext uri="{FF2B5EF4-FFF2-40B4-BE49-F238E27FC236}">
                <a16:creationId xmlns:a16="http://schemas.microsoft.com/office/drawing/2014/main" id="{F0F3C894-993B-404C-BFFB-29E3854169F4}"/>
              </a:ext>
            </a:extLst>
          </p:cNvPr>
          <p:cNvPicPr>
            <a:picLocks noChangeAspect="1"/>
          </p:cNvPicPr>
          <p:nvPr/>
        </p:nvPicPr>
        <p:blipFill>
          <a:blip r:embed="rId3"/>
          <a:stretch>
            <a:fillRect/>
          </a:stretch>
        </p:blipFill>
        <p:spPr>
          <a:xfrm>
            <a:off x="5092523" y="141071"/>
            <a:ext cx="6781800" cy="5740400"/>
          </a:xfrm>
          <a:prstGeom prst="rect">
            <a:avLst/>
          </a:prstGeom>
        </p:spPr>
      </p:pic>
      <p:sp>
        <p:nvSpPr>
          <p:cNvPr id="6" name="文本框 5">
            <a:extLst>
              <a:ext uri="{FF2B5EF4-FFF2-40B4-BE49-F238E27FC236}">
                <a16:creationId xmlns:a16="http://schemas.microsoft.com/office/drawing/2014/main" id="{FFC8EEA1-DBE8-CB44-80A5-53FAB5B2FE47}"/>
              </a:ext>
            </a:extLst>
          </p:cNvPr>
          <p:cNvSpPr txBox="1"/>
          <p:nvPr/>
        </p:nvSpPr>
        <p:spPr>
          <a:xfrm>
            <a:off x="1443256" y="2420948"/>
            <a:ext cx="2279176"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P</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and</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R</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BLEU</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NIST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ROUGE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F-measure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METEOR</a:t>
            </a:r>
          </a:p>
        </p:txBody>
      </p:sp>
    </p:spTree>
    <p:extLst>
      <p:ext uri="{BB962C8B-B14F-4D97-AF65-F5344CB8AC3E}">
        <p14:creationId xmlns:p14="http://schemas.microsoft.com/office/powerpoint/2010/main" val="304683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53D55-A12A-714C-9664-33F6681D59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80085E3-3A39-074F-9120-B25706530CF9}"/>
              </a:ext>
            </a:extLst>
          </p:cNvPr>
          <p:cNvSpPr>
            <a:spLocks noGrp="1"/>
          </p:cNvSpPr>
          <p:nvPr>
            <p:ph idx="1"/>
          </p:nvPr>
        </p:nvSpPr>
        <p:spPr/>
        <p:txBody>
          <a:bodyPr/>
          <a:lstStyle/>
          <a:p>
            <a:r>
              <a:rPr kumimoji="1" lang="en-US" altLang="zh-CN" dirty="0"/>
              <a:t>GNMT(2016)</a:t>
            </a:r>
          </a:p>
          <a:p>
            <a:pPr marL="800100" lvl="1" indent="-342900">
              <a:buFont typeface="Arial" panose="020B0604020202020204" pitchFamily="34" charset="0"/>
              <a:buChar char="•"/>
            </a:pPr>
            <a:r>
              <a:rPr kumimoji="1" lang="zh-CN" altLang="en-US" dirty="0"/>
              <a:t>模型结构</a:t>
            </a:r>
            <a:endParaRPr kumimoji="1" lang="en-US" altLang="zh-CN" dirty="0"/>
          </a:p>
        </p:txBody>
      </p:sp>
      <p:pic>
        <p:nvPicPr>
          <p:cNvPr id="4" name="图片 3">
            <a:extLst>
              <a:ext uri="{FF2B5EF4-FFF2-40B4-BE49-F238E27FC236}">
                <a16:creationId xmlns:a16="http://schemas.microsoft.com/office/drawing/2014/main" id="{DC9E2023-4042-E04F-94D2-CE54210A1EE5}"/>
              </a:ext>
            </a:extLst>
          </p:cNvPr>
          <p:cNvPicPr>
            <a:picLocks noChangeAspect="1"/>
          </p:cNvPicPr>
          <p:nvPr/>
        </p:nvPicPr>
        <p:blipFill>
          <a:blip r:embed="rId3"/>
          <a:stretch>
            <a:fillRect/>
          </a:stretch>
        </p:blipFill>
        <p:spPr>
          <a:xfrm>
            <a:off x="3425589" y="1628523"/>
            <a:ext cx="8670876" cy="4456741"/>
          </a:xfrm>
          <a:prstGeom prst="rect">
            <a:avLst/>
          </a:prstGeom>
        </p:spPr>
      </p:pic>
    </p:spTree>
    <p:extLst>
      <p:ext uri="{BB962C8B-B14F-4D97-AF65-F5344CB8AC3E}">
        <p14:creationId xmlns:p14="http://schemas.microsoft.com/office/powerpoint/2010/main" val="3089697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72FBC-FCC2-DE4B-AAE2-C49FB77253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A6B3E316-B0AB-6945-A264-7D5C5CA1FD4C}"/>
              </a:ext>
            </a:extLst>
          </p:cNvPr>
          <p:cNvSpPr>
            <a:spLocks noGrp="1"/>
          </p:cNvSpPr>
          <p:nvPr>
            <p:ph idx="1"/>
          </p:nvPr>
        </p:nvSpPr>
        <p:spPr>
          <a:xfrm>
            <a:off x="1443256" y="1181342"/>
            <a:ext cx="5558045" cy="3450613"/>
          </a:xfrm>
        </p:spPr>
        <p:txBody>
          <a:bodyPr/>
          <a:lstStyle/>
          <a:p>
            <a:r>
              <a:rPr kumimoji="1" lang="en-US" altLang="zh-CN" dirty="0"/>
              <a:t>GNMT(2016)</a:t>
            </a:r>
          </a:p>
          <a:p>
            <a:pPr marL="800100" lvl="1" indent="-342900">
              <a:buFont typeface="Arial" panose="020B0604020202020204" pitchFamily="34" charset="0"/>
              <a:buChar char="•"/>
            </a:pPr>
            <a:r>
              <a:rPr kumimoji="1" lang="zh-CN" altLang="en-US" dirty="0"/>
              <a:t>残差网络</a:t>
            </a:r>
            <a:endParaRPr kumimoji="1" lang="en-US" altLang="zh-CN" dirty="0"/>
          </a:p>
          <a:p>
            <a:pPr lvl="1"/>
            <a:r>
              <a:rPr lang="zh-CN" altLang="zh-CN" kern="100" dirty="0">
                <a:latin typeface="DengXian" panose="02010600030101010101" pitchFamily="2" charset="-122"/>
                <a:ea typeface="DengXian" panose="02010600030101010101" pitchFamily="2" charset="-122"/>
                <a:cs typeface="Times New Roman" panose="02020603050405020304" pitchFamily="18" charset="0"/>
              </a:rPr>
              <a:t>普通的神经网络在增加层数到一定数量后性能会下降，一个主要原因是梯度消失或爆炸。用残差网络求导时结果会比普通网络多出一项常数项</a:t>
            </a:r>
            <a:r>
              <a:rPr lang="en-US" altLang="zh-CN" kern="100" dirty="0">
                <a:latin typeface="DengXian" panose="02010600030101010101" pitchFamily="2" charset="-122"/>
                <a:ea typeface="DengXian" panose="02010600030101010101" pitchFamily="2" charset="-122"/>
                <a:cs typeface="Times New Roman" panose="02020603050405020304" pitchFamily="18" charset="0"/>
              </a:rPr>
              <a:t>1</a:t>
            </a:r>
            <a:r>
              <a:rPr lang="zh-CN" altLang="zh-CN" kern="100" dirty="0">
                <a:latin typeface="DengXian" panose="02010600030101010101" pitchFamily="2" charset="-122"/>
                <a:ea typeface="DengXian" panose="02010600030101010101" pitchFamily="2" charset="-122"/>
                <a:cs typeface="Times New Roman" panose="02020603050405020304" pitchFamily="18" charset="0"/>
              </a:rPr>
              <a:t>，通过此方法保证梯度向前传播更多层。</a:t>
            </a:r>
          </a:p>
          <a:p>
            <a:pPr lvl="1"/>
            <a:endParaRPr kumimoji="1" lang="en-US" altLang="zh-CN" dirty="0"/>
          </a:p>
        </p:txBody>
      </p:sp>
      <p:pic>
        <p:nvPicPr>
          <p:cNvPr id="4" name="图片 3">
            <a:extLst>
              <a:ext uri="{FF2B5EF4-FFF2-40B4-BE49-F238E27FC236}">
                <a16:creationId xmlns:a16="http://schemas.microsoft.com/office/drawing/2014/main" id="{DC3E0DE9-E510-064C-93A3-4A570ECD0E0E}"/>
              </a:ext>
            </a:extLst>
          </p:cNvPr>
          <p:cNvPicPr>
            <a:picLocks noChangeAspect="1"/>
          </p:cNvPicPr>
          <p:nvPr/>
        </p:nvPicPr>
        <p:blipFill>
          <a:blip r:embed="rId2"/>
          <a:stretch>
            <a:fillRect/>
          </a:stretch>
        </p:blipFill>
        <p:spPr>
          <a:xfrm>
            <a:off x="7001301" y="1795491"/>
            <a:ext cx="4960280" cy="3843929"/>
          </a:xfrm>
          <a:prstGeom prst="rect">
            <a:avLst/>
          </a:prstGeom>
        </p:spPr>
      </p:pic>
    </p:spTree>
    <p:extLst>
      <p:ext uri="{BB962C8B-B14F-4D97-AF65-F5344CB8AC3E}">
        <p14:creationId xmlns:p14="http://schemas.microsoft.com/office/powerpoint/2010/main" val="2231962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B7B71-E40D-8D49-8EE8-455E9937A553}"/>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0AFFB841-FBEB-A84E-895D-BE9953102269}"/>
              </a:ext>
            </a:extLst>
          </p:cNvPr>
          <p:cNvSpPr>
            <a:spLocks noGrp="1"/>
          </p:cNvSpPr>
          <p:nvPr>
            <p:ph idx="1"/>
          </p:nvPr>
        </p:nvSpPr>
        <p:spPr>
          <a:xfrm>
            <a:off x="1443255" y="1181342"/>
            <a:ext cx="9706965" cy="4960151"/>
          </a:xfrm>
        </p:spPr>
        <p:txBody>
          <a:bodyPr>
            <a:normAutofit/>
          </a:bodyPr>
          <a:lstStyle/>
          <a:p>
            <a:r>
              <a:rPr kumimoji="1" lang="en-US" altLang="zh-CN" dirty="0"/>
              <a:t>GNMT(2016)</a:t>
            </a:r>
          </a:p>
          <a:p>
            <a:pPr marL="800100" lvl="1" indent="-342900">
              <a:buFont typeface="Arial" panose="020B0604020202020204" pitchFamily="34" charset="0"/>
              <a:buChar char="•"/>
            </a:pPr>
            <a:r>
              <a:rPr kumimoji="1" lang="zh-CN" altLang="en-US" dirty="0"/>
              <a:t>加快训练速度</a:t>
            </a:r>
            <a:endParaRPr kumimoji="1" lang="en-US" altLang="zh-CN" dirty="0"/>
          </a:p>
          <a:p>
            <a:pPr marL="800100" lvl="1" indent="-342900">
              <a:buFont typeface="Arial" panose="020B0604020202020204" pitchFamily="34" charset="0"/>
              <a:buChar char="•"/>
            </a:pPr>
            <a:r>
              <a:rPr kumimoji="1" lang="zh-CN" altLang="en-US" dirty="0"/>
              <a:t>数据并行：</a:t>
            </a:r>
            <a:endParaRPr kumimoji="1" lang="en-US" altLang="zh-CN" dirty="0"/>
          </a:p>
          <a:p>
            <a:pPr lvl="1"/>
            <a:r>
              <a:rPr kumimoji="1" lang="zh-CN" altLang="en-US" dirty="0"/>
              <a:t>用</a:t>
            </a:r>
            <a:r>
              <a:rPr kumimoji="1" lang="en-US" altLang="zh-CN" dirty="0"/>
              <a:t>Downpour</a:t>
            </a:r>
            <a:r>
              <a:rPr kumimoji="1" lang="zh-CN" altLang="en-US" dirty="0"/>
              <a:t> </a:t>
            </a:r>
            <a:r>
              <a:rPr kumimoji="1" lang="en-US" altLang="zh-CN" dirty="0"/>
              <a:t>SGD</a:t>
            </a:r>
            <a:r>
              <a:rPr kumimoji="1" lang="zh-CN" altLang="en-US" dirty="0"/>
              <a:t>算法把模型复制并部署</a:t>
            </a:r>
            <a:r>
              <a:rPr kumimoji="1" lang="en-US" altLang="zh-CN" dirty="0"/>
              <a:t>n</a:t>
            </a:r>
            <a:r>
              <a:rPr kumimoji="1" lang="zh-CN" altLang="en-US" dirty="0"/>
              <a:t>份，每份的参数是共享的，每份模型使用</a:t>
            </a:r>
            <a:r>
              <a:rPr kumimoji="1" lang="en-US" altLang="zh-CN" dirty="0"/>
              <a:t>Adam</a:t>
            </a:r>
            <a:r>
              <a:rPr kumimoji="1" lang="zh-CN" altLang="en-US" dirty="0"/>
              <a:t>和</a:t>
            </a:r>
            <a:r>
              <a:rPr kumimoji="1" lang="en-US" altLang="zh-CN" dirty="0"/>
              <a:t>SGD</a:t>
            </a:r>
            <a:r>
              <a:rPr kumimoji="1" lang="zh-CN" altLang="en-US" dirty="0"/>
              <a:t>算法的组合异步更新参数。</a:t>
            </a:r>
            <a:endParaRPr kumimoji="1" lang="en-US" altLang="zh-CN" dirty="0"/>
          </a:p>
          <a:p>
            <a:pPr marL="800100" lvl="1" indent="-342900">
              <a:buFont typeface="Arial" panose="020B0604020202020204" pitchFamily="34" charset="0"/>
              <a:buChar char="•"/>
            </a:pPr>
            <a:r>
              <a:rPr kumimoji="1" lang="zh-CN" altLang="en-US" dirty="0"/>
              <a:t>模型并行：</a:t>
            </a:r>
            <a:endParaRPr kumimoji="1" lang="en-US" altLang="zh-CN" dirty="0"/>
          </a:p>
          <a:p>
            <a:pPr lvl="1"/>
            <a:r>
              <a:rPr lang="en-US" altLang="zh-CN" dirty="0"/>
              <a:t>1</a:t>
            </a:r>
            <a:r>
              <a:rPr lang="zh-CN" altLang="en-US" dirty="0"/>
              <a:t>）每层用一个</a:t>
            </a:r>
            <a:r>
              <a:rPr lang="en-US" altLang="zh-CN" dirty="0"/>
              <a:t>GPU</a:t>
            </a:r>
            <a:r>
              <a:rPr lang="zh-CN" altLang="en-US" dirty="0"/>
              <a:t>，以加快训练速度。训练时，编码网络底层的双向</a:t>
            </a:r>
            <a:r>
              <a:rPr lang="en-US" altLang="zh-CN" dirty="0"/>
              <a:t>LSTMs</a:t>
            </a:r>
            <a:r>
              <a:rPr lang="zh-CN" altLang="en-US" dirty="0"/>
              <a:t>先并行计算，完成后其他单向编码层同时开始计算。</a:t>
            </a:r>
            <a:endParaRPr lang="en-US" altLang="zh-CN" dirty="0"/>
          </a:p>
          <a:p>
            <a:pPr lvl="1"/>
            <a:r>
              <a:rPr kumimoji="1" lang="en-US" altLang="zh-CN" dirty="0"/>
              <a:t>2</a:t>
            </a:r>
            <a:r>
              <a:rPr kumimoji="1" lang="zh-CN" altLang="en-US" dirty="0"/>
              <a:t>）</a:t>
            </a:r>
            <a:r>
              <a:rPr lang="zh-CN" altLang="en-US" dirty="0"/>
              <a:t>为了在训练解码网络时获得尽可能多的并行性，只用解码网络的最底层（而不是每一层）参与上下文向量的计算（对齐得分）。</a:t>
            </a:r>
            <a:endParaRPr lang="en-US" altLang="zh-CN" dirty="0"/>
          </a:p>
          <a:p>
            <a:pPr lvl="1"/>
            <a:r>
              <a:rPr kumimoji="1" lang="en-US" altLang="zh-CN" dirty="0"/>
              <a:t>3</a:t>
            </a:r>
            <a:r>
              <a:rPr kumimoji="1" lang="zh-CN" altLang="en-US" dirty="0"/>
              <a:t>）</a:t>
            </a:r>
            <a:r>
              <a:rPr lang="en-US" altLang="zh-CN" dirty="0" err="1"/>
              <a:t>Softmax</a:t>
            </a:r>
            <a:r>
              <a:rPr lang="zh-CN" altLang="en-US" dirty="0"/>
              <a:t>层也分区用多个</a:t>
            </a:r>
            <a:r>
              <a:rPr lang="en-US" altLang="zh-CN" dirty="0"/>
              <a:t>GPUs</a:t>
            </a:r>
            <a:r>
              <a:rPr lang="zh-CN" altLang="en-US" dirty="0"/>
              <a:t>进行计算，每一个分区只用输出词表的一个子集。</a:t>
            </a:r>
            <a:endParaRPr lang="en-US" altLang="zh-CN" dirty="0"/>
          </a:p>
          <a:p>
            <a:pPr lvl="1"/>
            <a:endParaRPr kumimoji="1" lang="en-US" altLang="zh-CN" sz="2400" dirty="0"/>
          </a:p>
          <a:p>
            <a:pPr lvl="1"/>
            <a:endParaRPr kumimoji="1" lang="en-US" altLang="zh-CN" dirty="0"/>
          </a:p>
        </p:txBody>
      </p:sp>
    </p:spTree>
    <p:extLst>
      <p:ext uri="{BB962C8B-B14F-4D97-AF65-F5344CB8AC3E}">
        <p14:creationId xmlns:p14="http://schemas.microsoft.com/office/powerpoint/2010/main" val="1919304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B7B71-E40D-8D49-8EE8-455E9937A553}"/>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0AFFB841-FBEB-A84E-895D-BE9953102269}"/>
              </a:ext>
            </a:extLst>
          </p:cNvPr>
          <p:cNvSpPr>
            <a:spLocks noGrp="1"/>
          </p:cNvSpPr>
          <p:nvPr>
            <p:ph idx="1"/>
          </p:nvPr>
        </p:nvSpPr>
        <p:spPr>
          <a:xfrm>
            <a:off x="1443256" y="1181342"/>
            <a:ext cx="9520158" cy="4332354"/>
          </a:xfrm>
        </p:spPr>
        <p:txBody>
          <a:bodyPr>
            <a:normAutofit/>
          </a:bodyPr>
          <a:lstStyle/>
          <a:p>
            <a:r>
              <a:rPr kumimoji="1" lang="en-US" altLang="zh-CN" dirty="0"/>
              <a:t>GNMT(2016)</a:t>
            </a:r>
          </a:p>
          <a:p>
            <a:pPr marL="800100" lvl="1" indent="-342900">
              <a:buFont typeface="Arial" panose="020B0604020202020204" pitchFamily="34" charset="0"/>
              <a:buChar char="•"/>
            </a:pPr>
            <a:r>
              <a:rPr kumimoji="1" lang="zh-CN" altLang="en-US" dirty="0"/>
              <a:t>处理罕见词</a:t>
            </a:r>
            <a:endParaRPr kumimoji="1" lang="en-US" altLang="zh-CN" dirty="0"/>
          </a:p>
          <a:p>
            <a:pPr lvl="1"/>
            <a:r>
              <a:rPr kumimoji="1" lang="en-US" altLang="zh-CN" dirty="0"/>
              <a:t>1</a:t>
            </a:r>
            <a:r>
              <a:rPr kumimoji="1" lang="zh-CN" altLang="en-US" dirty="0"/>
              <a:t>）</a:t>
            </a:r>
            <a:r>
              <a:rPr kumimoji="1" lang="en-US" altLang="zh-CN" dirty="0" err="1"/>
              <a:t>Wordpiece</a:t>
            </a:r>
            <a:r>
              <a:rPr kumimoji="1" lang="zh-CN" altLang="en-US" dirty="0"/>
              <a:t> </a:t>
            </a:r>
            <a:r>
              <a:rPr kumimoji="1" lang="en-US" altLang="zh-CN" dirty="0"/>
              <a:t>Model</a:t>
            </a:r>
          </a:p>
          <a:p>
            <a:pPr lvl="1"/>
            <a:r>
              <a:rPr lang="zh-CN" altLang="en-US" dirty="0"/>
              <a:t>首先通过最大化训练数据的语言模型似然估计来训练一个</a:t>
            </a:r>
            <a:r>
              <a:rPr lang="en-US" altLang="zh-CN" dirty="0" err="1"/>
              <a:t>wordpiece</a:t>
            </a:r>
            <a:r>
              <a:rPr lang="zh-CN" altLang="en-US" dirty="0"/>
              <a:t>模型，然后对源句子和目标句子同时使用该模型，分别生成句子的</a:t>
            </a:r>
            <a:r>
              <a:rPr lang="en-US" altLang="zh-CN" dirty="0" err="1"/>
              <a:t>wordpieces</a:t>
            </a:r>
            <a:r>
              <a:rPr lang="zh-CN" altLang="en-US" dirty="0"/>
              <a:t>序列表示。这样，源句子和目标句子中</a:t>
            </a:r>
            <a:r>
              <a:rPr lang="zh-CN" altLang="en" dirty="0"/>
              <a:t>相同</a:t>
            </a:r>
            <a:r>
              <a:rPr lang="zh-CN" altLang="en-US" dirty="0"/>
              <a:t>的罕见词就会以同样的方式被分割</a:t>
            </a:r>
            <a:r>
              <a:rPr lang="zh-CN" altLang="en" dirty="0"/>
              <a:t>。</a:t>
            </a:r>
            <a:endParaRPr lang="en-US" altLang="zh-CN" dirty="0"/>
          </a:p>
          <a:p>
            <a:pPr lvl="1"/>
            <a:endParaRPr kumimoji="1" lang="en-US" altLang="zh-CN" dirty="0"/>
          </a:p>
          <a:p>
            <a:pPr lvl="1"/>
            <a:endParaRPr kumimoji="1" lang="en-US" altLang="zh-CN" dirty="0"/>
          </a:p>
          <a:p>
            <a:pPr lvl="1"/>
            <a:r>
              <a:rPr kumimoji="1" lang="en-US" altLang="zh-CN" dirty="0"/>
              <a:t>2</a:t>
            </a:r>
            <a:r>
              <a:rPr kumimoji="1" lang="zh-CN" altLang="en-US" dirty="0"/>
              <a:t>）</a:t>
            </a:r>
            <a:r>
              <a:rPr kumimoji="1" lang="en-US" altLang="zh-CN" dirty="0"/>
              <a:t>Mixed</a:t>
            </a:r>
            <a:r>
              <a:rPr kumimoji="1" lang="zh-CN" altLang="en-US" dirty="0"/>
              <a:t> </a:t>
            </a:r>
            <a:r>
              <a:rPr kumimoji="1" lang="en-US" altLang="zh-CN" dirty="0"/>
              <a:t>Word/Character</a:t>
            </a:r>
            <a:r>
              <a:rPr kumimoji="1" lang="zh-CN" altLang="en-US" dirty="0"/>
              <a:t> </a:t>
            </a:r>
            <a:r>
              <a:rPr kumimoji="1" lang="en-US" altLang="zh-CN" dirty="0"/>
              <a:t>Model</a:t>
            </a:r>
            <a:r>
              <a:rPr kumimoji="1" lang="zh-CN" altLang="en-US" dirty="0"/>
              <a:t>（提到但未使用）</a:t>
            </a:r>
            <a:endParaRPr kumimoji="1" lang="en-US" altLang="zh-CN" dirty="0"/>
          </a:p>
          <a:p>
            <a:pPr lvl="1"/>
            <a:r>
              <a:rPr kumimoji="1" lang="zh-CN" altLang="en-US" dirty="0"/>
              <a:t>将</a:t>
            </a:r>
            <a:r>
              <a:rPr kumimoji="1" lang="en-US" altLang="zh-CN" dirty="0"/>
              <a:t>OOV</a:t>
            </a:r>
            <a:r>
              <a:rPr kumimoji="1" lang="zh-CN" altLang="en-US" dirty="0"/>
              <a:t>转换成字符序列，并添加特殊的前缀标记词首、词中和词尾。</a:t>
            </a:r>
            <a:r>
              <a:rPr kumimoji="1" lang="en-US" altLang="zh-CN" dirty="0" err="1"/>
              <a:t>eg</a:t>
            </a:r>
            <a:r>
              <a:rPr kumimoji="1" lang="en-US" altLang="zh-CN" dirty="0"/>
              <a:t>:</a:t>
            </a:r>
            <a:r>
              <a:rPr kumimoji="1" lang="zh-CN" altLang="en-US" dirty="0"/>
              <a:t> </a:t>
            </a:r>
            <a:r>
              <a:rPr kumimoji="1" lang="en-US" altLang="zh-CN" dirty="0"/>
              <a:t>Miki</a:t>
            </a:r>
          </a:p>
          <a:p>
            <a:pPr lvl="1"/>
            <a:endParaRPr kumimoji="1" lang="zh-CN" altLang="en-US" dirty="0"/>
          </a:p>
        </p:txBody>
      </p:sp>
      <p:pic>
        <p:nvPicPr>
          <p:cNvPr id="4" name="图片 3">
            <a:extLst>
              <a:ext uri="{FF2B5EF4-FFF2-40B4-BE49-F238E27FC236}">
                <a16:creationId xmlns:a16="http://schemas.microsoft.com/office/drawing/2014/main" id="{49EF84D8-1795-CB4A-8A92-07EDF562B5D2}"/>
              </a:ext>
            </a:extLst>
          </p:cNvPr>
          <p:cNvPicPr>
            <a:picLocks noChangeAspect="1"/>
          </p:cNvPicPr>
          <p:nvPr/>
        </p:nvPicPr>
        <p:blipFill>
          <a:blip r:embed="rId2"/>
          <a:stretch>
            <a:fillRect/>
          </a:stretch>
        </p:blipFill>
        <p:spPr>
          <a:xfrm>
            <a:off x="1965277" y="3699586"/>
            <a:ext cx="9335069" cy="766482"/>
          </a:xfrm>
          <a:prstGeom prst="rect">
            <a:avLst/>
          </a:prstGeom>
        </p:spPr>
      </p:pic>
      <p:pic>
        <p:nvPicPr>
          <p:cNvPr id="5" name="图片 4">
            <a:extLst>
              <a:ext uri="{FF2B5EF4-FFF2-40B4-BE49-F238E27FC236}">
                <a16:creationId xmlns:a16="http://schemas.microsoft.com/office/drawing/2014/main" id="{E633F21B-7F45-3648-9881-5D7662923C70}"/>
              </a:ext>
            </a:extLst>
          </p:cNvPr>
          <p:cNvPicPr>
            <a:picLocks noChangeAspect="1"/>
          </p:cNvPicPr>
          <p:nvPr/>
        </p:nvPicPr>
        <p:blipFill>
          <a:blip r:embed="rId3"/>
          <a:stretch>
            <a:fillRect/>
          </a:stretch>
        </p:blipFill>
        <p:spPr>
          <a:xfrm>
            <a:off x="1965277" y="5373995"/>
            <a:ext cx="2770496" cy="288867"/>
          </a:xfrm>
          <a:prstGeom prst="rect">
            <a:avLst/>
          </a:prstGeom>
        </p:spPr>
      </p:pic>
    </p:spTree>
    <p:extLst>
      <p:ext uri="{BB962C8B-B14F-4D97-AF65-F5344CB8AC3E}">
        <p14:creationId xmlns:p14="http://schemas.microsoft.com/office/powerpoint/2010/main" val="2950100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AD810-DCDB-D247-B29F-71A19B4D88FB}"/>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15391B5-8B83-5340-9D2E-487C6EDFF311}"/>
              </a:ext>
            </a:extLst>
          </p:cNvPr>
          <p:cNvSpPr>
            <a:spLocks noGrp="1"/>
          </p:cNvSpPr>
          <p:nvPr>
            <p:ph idx="1"/>
          </p:nvPr>
        </p:nvSpPr>
        <p:spPr/>
        <p:txBody>
          <a:bodyPr/>
          <a:lstStyle/>
          <a:p>
            <a:r>
              <a:rPr kumimoji="1" lang="en-US" altLang="zh-CN" dirty="0"/>
              <a:t>GNMT(2016)</a:t>
            </a:r>
          </a:p>
          <a:p>
            <a:pPr marL="800100" lvl="1" indent="-342900">
              <a:buFont typeface="Arial" panose="020B0604020202020204" pitchFamily="34" charset="0"/>
              <a:buChar char="•"/>
            </a:pPr>
            <a:r>
              <a:rPr kumimoji="1" lang="zh-CN" altLang="en-US" dirty="0"/>
              <a:t>处理长句子的漏翻问题</a:t>
            </a:r>
            <a:endParaRPr kumimoji="1" lang="en-US" altLang="zh-CN" dirty="0"/>
          </a:p>
          <a:p>
            <a:pPr lvl="1"/>
            <a:r>
              <a:rPr kumimoji="1" lang="zh-CN" altLang="en-US" dirty="0"/>
              <a:t>解码过程中用束搜索算法，但加入了覆盖惩罚机制和长度归一化，找到使得分函数</a:t>
            </a:r>
            <a:r>
              <a:rPr kumimoji="1" lang="en-US" altLang="zh-CN" dirty="0"/>
              <a:t>s(Y,X)</a:t>
            </a:r>
            <a:r>
              <a:rPr kumimoji="1" lang="zh-CN" altLang="en-US" dirty="0"/>
              <a:t>最大的序列</a:t>
            </a:r>
            <a:r>
              <a:rPr kumimoji="1" lang="en-US" altLang="zh-CN" dirty="0"/>
              <a:t>Y</a:t>
            </a:r>
            <a:r>
              <a:rPr kumimoji="1" lang="zh-CN" altLang="en-US" dirty="0"/>
              <a:t>。</a:t>
            </a:r>
            <a:endParaRPr kumimoji="1" lang="en-US" altLang="zh-CN" dirty="0"/>
          </a:p>
          <a:p>
            <a:pPr lvl="1"/>
            <a:r>
              <a:rPr kumimoji="1" lang="zh-CN" altLang="en-US" dirty="0"/>
              <a:t>参数</a:t>
            </a:r>
            <a:r>
              <a:rPr kumimoji="1" lang="en-US" altLang="zh-CN" dirty="0"/>
              <a:t>α</a:t>
            </a:r>
            <a:r>
              <a:rPr kumimoji="1" lang="zh-CN" altLang="en-US" dirty="0"/>
              <a:t>和</a:t>
            </a:r>
            <a:r>
              <a:rPr kumimoji="1" lang="en-US" altLang="zh-CN" dirty="0"/>
              <a:t>β</a:t>
            </a:r>
            <a:r>
              <a:rPr kumimoji="1" lang="zh-CN" altLang="en-US" dirty="0"/>
              <a:t>分别控制长度归一化和覆盖惩罚的强度，当它们都取</a:t>
            </a:r>
            <a:r>
              <a:rPr kumimoji="1" lang="en-US" altLang="zh-CN" dirty="0"/>
              <a:t>0</a:t>
            </a:r>
            <a:r>
              <a:rPr kumimoji="1" lang="zh-CN" altLang="en-US" dirty="0"/>
              <a:t>时，就是传统的束搜索。</a:t>
            </a:r>
            <a:r>
              <a:rPr kumimoji="1" lang="en-US" altLang="zh-CN" dirty="0" err="1"/>
              <a:t>p</a:t>
            </a:r>
            <a:r>
              <a:rPr kumimoji="1" lang="en-US" altLang="zh-CN" baseline="-25000" dirty="0" err="1"/>
              <a:t>i,j</a:t>
            </a:r>
            <a:r>
              <a:rPr kumimoji="1" lang="zh-CN" altLang="en-US" dirty="0"/>
              <a:t>是目标单词</a:t>
            </a:r>
            <a:r>
              <a:rPr kumimoji="1" lang="en-US" altLang="zh-CN" dirty="0" err="1"/>
              <a:t>y</a:t>
            </a:r>
            <a:r>
              <a:rPr kumimoji="1" lang="en-US" altLang="zh-CN" baseline="-25000" dirty="0" err="1"/>
              <a:t>j</a:t>
            </a:r>
            <a:r>
              <a:rPr kumimoji="1" lang="zh-CN" altLang="en-US" dirty="0"/>
              <a:t>对源单词</a:t>
            </a:r>
            <a:r>
              <a:rPr kumimoji="1" lang="en-US" altLang="zh-CN" dirty="0"/>
              <a:t>x</a:t>
            </a:r>
            <a:r>
              <a:rPr kumimoji="1" lang="en-US" altLang="zh-CN" baseline="-25000" dirty="0"/>
              <a:t>i</a:t>
            </a:r>
            <a:r>
              <a:rPr kumimoji="1" lang="zh-CN" altLang="en-US" dirty="0"/>
              <a:t>的注意力值。</a:t>
            </a:r>
          </a:p>
        </p:txBody>
      </p:sp>
      <p:pic>
        <p:nvPicPr>
          <p:cNvPr id="4" name="图片 3">
            <a:extLst>
              <a:ext uri="{FF2B5EF4-FFF2-40B4-BE49-F238E27FC236}">
                <a16:creationId xmlns:a16="http://schemas.microsoft.com/office/drawing/2014/main" id="{BC340C36-37E7-DC48-BCF0-0F4270A8534D}"/>
              </a:ext>
            </a:extLst>
          </p:cNvPr>
          <p:cNvPicPr>
            <a:picLocks noChangeAspect="1"/>
          </p:cNvPicPr>
          <p:nvPr/>
        </p:nvPicPr>
        <p:blipFill>
          <a:blip r:embed="rId2"/>
          <a:stretch>
            <a:fillRect/>
          </a:stretch>
        </p:blipFill>
        <p:spPr>
          <a:xfrm>
            <a:off x="3720485" y="3884167"/>
            <a:ext cx="4965700" cy="2120900"/>
          </a:xfrm>
          <a:prstGeom prst="rect">
            <a:avLst/>
          </a:prstGeom>
        </p:spPr>
      </p:pic>
    </p:spTree>
    <p:extLst>
      <p:ext uri="{BB962C8B-B14F-4D97-AF65-F5344CB8AC3E}">
        <p14:creationId xmlns:p14="http://schemas.microsoft.com/office/powerpoint/2010/main" val="3966762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DB6F1-FCD8-FE4B-937B-B5D79C8D1A51}"/>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C01611AF-3F0B-9748-B1AE-6975A3F8D01E}"/>
              </a:ext>
            </a:extLst>
          </p:cNvPr>
          <p:cNvSpPr>
            <a:spLocks noGrp="1"/>
          </p:cNvSpPr>
          <p:nvPr>
            <p:ph idx="1"/>
          </p:nvPr>
        </p:nvSpPr>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1</a:t>
            </a:r>
            <a:r>
              <a:rPr kumimoji="1" lang="zh-CN" altLang="en-US" dirty="0"/>
              <a:t>）</a:t>
            </a:r>
            <a:r>
              <a:rPr kumimoji="1" lang="en-US" altLang="zh-CN" dirty="0"/>
              <a:t>RNN</a:t>
            </a:r>
            <a:r>
              <a:rPr lang="zh-CN" altLang="en-US" dirty="0"/>
              <a:t>运行时是将序列的信息逐个处理，不能实现并行操作，导致运行速度慢。而</a:t>
            </a:r>
            <a:r>
              <a:rPr lang="en" altLang="zh-CN" dirty="0"/>
              <a:t>CNN</a:t>
            </a:r>
            <a:r>
              <a:rPr lang="zh-CN" altLang="en-US" dirty="0"/>
              <a:t>能够并行处理数据，计算更加高效。</a:t>
            </a:r>
            <a:endParaRPr lang="en-US" altLang="zh-CN" dirty="0"/>
          </a:p>
          <a:p>
            <a:pPr lvl="1"/>
            <a:r>
              <a:rPr kumimoji="1" lang="en-US" altLang="zh-CN" dirty="0"/>
              <a:t>2</a:t>
            </a:r>
            <a:r>
              <a:rPr kumimoji="1" lang="zh-CN" altLang="en-US" dirty="0"/>
              <a:t>）</a:t>
            </a:r>
            <a:r>
              <a:rPr lang="zh-CN" altLang="en-US" dirty="0"/>
              <a:t>传统的</a:t>
            </a:r>
            <a:r>
              <a:rPr lang="en" altLang="zh-CN" dirty="0"/>
              <a:t>RNN</a:t>
            </a:r>
            <a:r>
              <a:rPr lang="zh-CN" altLang="en-US" dirty="0"/>
              <a:t>并不能很好地处理句子中的结构化信息，或者说更复杂的关系信息。而</a:t>
            </a:r>
            <a:r>
              <a:rPr lang="en" altLang="zh-CN" dirty="0"/>
              <a:t>CNN</a:t>
            </a:r>
            <a:r>
              <a:rPr lang="zh-CN" altLang="en-US" dirty="0"/>
              <a:t>是层级结构，提供了一种较短的路径来捕获词之间的远程依赖关系，底层的</a:t>
            </a:r>
            <a:r>
              <a:rPr lang="en" altLang="zh-CN" dirty="0"/>
              <a:t>CNN</a:t>
            </a:r>
            <a:r>
              <a:rPr lang="zh-CN" altLang="en-US" dirty="0"/>
              <a:t>捕捉相距较近的词之间的依赖关系，高层的</a:t>
            </a:r>
            <a:r>
              <a:rPr lang="en" altLang="zh-CN" dirty="0"/>
              <a:t>CNN</a:t>
            </a:r>
            <a:r>
              <a:rPr lang="zh-CN" altLang="en-US" dirty="0"/>
              <a:t>捕捉相距较远的词之间的依赖关系。</a:t>
            </a:r>
            <a:endParaRPr kumimoji="1" lang="en-US" altLang="zh-CN" dirty="0"/>
          </a:p>
        </p:txBody>
      </p:sp>
      <p:sp>
        <p:nvSpPr>
          <p:cNvPr id="4" name="矩形 3">
            <a:extLst>
              <a:ext uri="{FF2B5EF4-FFF2-40B4-BE49-F238E27FC236}">
                <a16:creationId xmlns:a16="http://schemas.microsoft.com/office/drawing/2014/main" id="{60A2EAD3-6B5E-FA49-B651-3ED80187199E}"/>
              </a:ext>
            </a:extLst>
          </p:cNvPr>
          <p:cNvSpPr/>
          <p:nvPr/>
        </p:nvSpPr>
        <p:spPr>
          <a:xfrm>
            <a:off x="0" y="6119336"/>
            <a:ext cx="3953301"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Gehring J, </a:t>
            </a:r>
            <a:r>
              <a:rPr lang="en-US" altLang="zh-CN" sz="1400" dirty="0" err="1">
                <a:latin typeface="DengXian" panose="02010600030101010101" pitchFamily="2" charset="-122"/>
                <a:cs typeface="Times New Roman" panose="02020603050405020304" pitchFamily="18" charset="0"/>
              </a:rPr>
              <a:t>Auli</a:t>
            </a:r>
            <a:r>
              <a:rPr lang="en-US" altLang="zh-CN" sz="1400" dirty="0">
                <a:latin typeface="DengXian" panose="02010600030101010101" pitchFamily="2" charset="-122"/>
                <a:cs typeface="Times New Roman" panose="02020603050405020304" pitchFamily="18" charset="0"/>
              </a:rPr>
              <a:t> M, </a:t>
            </a:r>
            <a:r>
              <a:rPr lang="en-US" altLang="zh-CN" sz="1400" dirty="0" err="1">
                <a:latin typeface="DengXian" panose="02010600030101010101" pitchFamily="2" charset="-122"/>
                <a:cs typeface="Times New Roman" panose="02020603050405020304" pitchFamily="18" charset="0"/>
              </a:rPr>
              <a:t>Grangier</a:t>
            </a:r>
            <a:r>
              <a:rPr lang="en-US" altLang="zh-CN" sz="1400" dirty="0">
                <a:latin typeface="DengXian" panose="02010600030101010101" pitchFamily="2" charset="-122"/>
                <a:cs typeface="Times New Roman" panose="02020603050405020304" pitchFamily="18" charset="0"/>
              </a:rPr>
              <a:t> D, et al. Convolutional sequence to sequence learning[J].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arXiv:1705.03122, 2017.</a:t>
            </a:r>
            <a:r>
              <a:rPr lang="zh-CN" altLang="zh-CN" sz="1400" dirty="0"/>
              <a:t> </a:t>
            </a:r>
            <a:endParaRPr lang="zh-CN" altLang="en-US" sz="1400" dirty="0"/>
          </a:p>
        </p:txBody>
      </p:sp>
    </p:spTree>
    <p:extLst>
      <p:ext uri="{BB962C8B-B14F-4D97-AF65-F5344CB8AC3E}">
        <p14:creationId xmlns:p14="http://schemas.microsoft.com/office/powerpoint/2010/main" val="3223478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B0D8A-D40D-F540-8BE6-F8EB77F4E079}"/>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7E18B18F-7F1A-8848-827A-D0181145D46E}"/>
              </a:ext>
            </a:extLst>
          </p:cNvPr>
          <p:cNvSpPr>
            <a:spLocks noGrp="1"/>
          </p:cNvSpPr>
          <p:nvPr>
            <p:ph idx="1"/>
          </p:nvPr>
        </p:nvSpPr>
        <p:spPr>
          <a:xfrm>
            <a:off x="1443256" y="1181342"/>
            <a:ext cx="5094022" cy="3450613"/>
          </a:xfrm>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Position</a:t>
            </a:r>
            <a:r>
              <a:rPr kumimoji="1" lang="zh-CN" altLang="en-US" dirty="0"/>
              <a:t> </a:t>
            </a:r>
            <a:r>
              <a:rPr kumimoji="1" lang="en-US" altLang="zh-CN" dirty="0"/>
              <a:t>Embeddings</a:t>
            </a:r>
          </a:p>
          <a:p>
            <a:pPr lvl="1"/>
            <a:r>
              <a:rPr kumimoji="1" lang="zh-CN" altLang="en-US" dirty="0"/>
              <a:t>加入位置向量，给予模型正在处理哪一位置的信息。</a:t>
            </a:r>
            <a:endParaRPr kumimoji="1" lang="en-US" altLang="zh-CN" dirty="0"/>
          </a:p>
          <a:p>
            <a:pPr lvl="1"/>
            <a:r>
              <a:rPr kumimoji="1" lang="zh-CN" altLang="en-US" dirty="0"/>
              <a:t>词向量：</a:t>
            </a:r>
            <a:r>
              <a:rPr kumimoji="1" lang="en-US" altLang="zh-CN" dirty="0"/>
              <a:t>w=(w</a:t>
            </a:r>
            <a:r>
              <a:rPr kumimoji="1" lang="en-US" altLang="zh-CN" baseline="-25000" dirty="0"/>
              <a:t>1</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err="1"/>
              <a:t>w</a:t>
            </a:r>
            <a:r>
              <a:rPr kumimoji="1" lang="en-US" altLang="zh-CN" baseline="-25000" dirty="0" err="1"/>
              <a:t>n</a:t>
            </a:r>
            <a:r>
              <a:rPr kumimoji="1" lang="en-US" altLang="zh-CN" dirty="0"/>
              <a:t>)</a:t>
            </a:r>
          </a:p>
          <a:p>
            <a:pPr lvl="1"/>
            <a:r>
              <a:rPr kumimoji="1" lang="zh-CN" altLang="en-US" dirty="0"/>
              <a:t>位置向量：</a:t>
            </a:r>
            <a:r>
              <a:rPr kumimoji="1" lang="en-US" altLang="zh-CN" dirty="0"/>
              <a:t>p=(p</a:t>
            </a:r>
            <a:r>
              <a:rPr kumimoji="1" lang="en-US" altLang="zh-CN" baseline="-25000" dirty="0"/>
              <a:t>1</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en-US" altLang="zh-CN" dirty="0" err="1"/>
              <a:t>p</a:t>
            </a:r>
            <a:r>
              <a:rPr kumimoji="1" lang="en-US" altLang="zh-CN" baseline="-25000" dirty="0" err="1"/>
              <a:t>n</a:t>
            </a:r>
            <a:r>
              <a:rPr kumimoji="1" lang="en-US" altLang="zh-CN" dirty="0"/>
              <a:t>)</a:t>
            </a:r>
          </a:p>
          <a:p>
            <a:pPr lvl="1"/>
            <a:r>
              <a:rPr kumimoji="1" lang="zh-CN" altLang="en-US" dirty="0"/>
              <a:t>表示向量：</a:t>
            </a:r>
            <a:r>
              <a:rPr kumimoji="1" lang="en-US" altLang="zh-CN" dirty="0"/>
              <a:t>e=(w</a:t>
            </a:r>
            <a:r>
              <a:rPr kumimoji="1" lang="en-US" altLang="zh-CN" baseline="-25000" dirty="0"/>
              <a:t>1</a:t>
            </a:r>
            <a:r>
              <a:rPr kumimoji="1" lang="en-US" altLang="zh-CN" dirty="0"/>
              <a:t>+p</a:t>
            </a:r>
            <a:r>
              <a:rPr kumimoji="1" lang="en-US" altLang="zh-CN" baseline="-25000" dirty="0"/>
              <a:t>1</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err="1"/>
              <a:t>w</a:t>
            </a:r>
            <a:r>
              <a:rPr kumimoji="1" lang="en-US" altLang="zh-CN" baseline="-25000" dirty="0" err="1"/>
              <a:t>n</a:t>
            </a:r>
            <a:r>
              <a:rPr kumimoji="1" lang="en-US" altLang="zh-CN" dirty="0" err="1"/>
              <a:t>+p</a:t>
            </a:r>
            <a:r>
              <a:rPr kumimoji="1" lang="en-US" altLang="zh-CN" baseline="-25000" dirty="0" err="1"/>
              <a:t>n</a:t>
            </a:r>
            <a:r>
              <a:rPr kumimoji="1" lang="en-US" altLang="zh-CN" dirty="0"/>
              <a:t>)</a:t>
            </a:r>
            <a:endParaRPr kumimoji="1" lang="zh-CN" altLang="en-US" dirty="0"/>
          </a:p>
          <a:p>
            <a:pPr marL="0" indent="0">
              <a:buNone/>
            </a:pPr>
            <a:endParaRPr kumimoji="1" lang="en-US" altLang="zh-CN" dirty="0"/>
          </a:p>
          <a:p>
            <a:endParaRPr kumimoji="1" lang="zh-CN" altLang="en-US" dirty="0"/>
          </a:p>
        </p:txBody>
      </p:sp>
      <p:pic>
        <p:nvPicPr>
          <p:cNvPr id="4" name="图片 3">
            <a:extLst>
              <a:ext uri="{FF2B5EF4-FFF2-40B4-BE49-F238E27FC236}">
                <a16:creationId xmlns:a16="http://schemas.microsoft.com/office/drawing/2014/main" id="{02793ED2-3C04-A54D-A9A4-033FC1DC5087}"/>
              </a:ext>
            </a:extLst>
          </p:cNvPr>
          <p:cNvPicPr>
            <a:picLocks noChangeAspect="1"/>
          </p:cNvPicPr>
          <p:nvPr/>
        </p:nvPicPr>
        <p:blipFill>
          <a:blip r:embed="rId3"/>
          <a:stretch>
            <a:fillRect/>
          </a:stretch>
        </p:blipFill>
        <p:spPr>
          <a:xfrm>
            <a:off x="6737066" y="141071"/>
            <a:ext cx="5359400" cy="6535491"/>
          </a:xfrm>
          <a:prstGeom prst="rect">
            <a:avLst/>
          </a:prstGeom>
        </p:spPr>
      </p:pic>
    </p:spTree>
    <p:extLst>
      <p:ext uri="{BB962C8B-B14F-4D97-AF65-F5344CB8AC3E}">
        <p14:creationId xmlns:p14="http://schemas.microsoft.com/office/powerpoint/2010/main" val="1126622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FFD71-E4A8-B248-8E06-6426C23A0D47}"/>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DDBECD36-883C-D841-9FB6-AD9BAB5F9284}"/>
              </a:ext>
            </a:extLst>
          </p:cNvPr>
          <p:cNvSpPr>
            <a:spLocks noGrp="1"/>
          </p:cNvSpPr>
          <p:nvPr>
            <p:ph idx="1"/>
          </p:nvPr>
        </p:nvSpPr>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Convolutional</a:t>
            </a:r>
            <a:r>
              <a:rPr kumimoji="1" lang="zh-CN" altLang="en-US" dirty="0"/>
              <a:t> </a:t>
            </a:r>
            <a:r>
              <a:rPr kumimoji="1" lang="en-US" altLang="zh-CN" dirty="0"/>
              <a:t>Block</a:t>
            </a:r>
            <a:r>
              <a:rPr kumimoji="1" lang="zh-CN" altLang="en-US" dirty="0"/>
              <a:t> </a:t>
            </a:r>
            <a:r>
              <a:rPr kumimoji="1" lang="en-US" altLang="zh-CN" dirty="0"/>
              <a:t>Structure</a:t>
            </a:r>
          </a:p>
          <a:p>
            <a:pPr marL="800100" lvl="1" indent="-342900">
              <a:buFont typeface="Arial" panose="020B0604020202020204" pitchFamily="34" charset="0"/>
              <a:buChar char="•"/>
            </a:pP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ED1DC3C-46B8-A044-A570-8B1F45603965}"/>
              </a:ext>
            </a:extLst>
          </p:cNvPr>
          <p:cNvPicPr>
            <a:picLocks noChangeAspect="1"/>
          </p:cNvPicPr>
          <p:nvPr/>
        </p:nvPicPr>
        <p:blipFill>
          <a:blip r:embed="rId3"/>
          <a:stretch>
            <a:fillRect/>
          </a:stretch>
        </p:blipFill>
        <p:spPr>
          <a:xfrm>
            <a:off x="3632200" y="2226344"/>
            <a:ext cx="8521700" cy="3659393"/>
          </a:xfrm>
          <a:prstGeom prst="rect">
            <a:avLst/>
          </a:prstGeom>
        </p:spPr>
      </p:pic>
      <p:sp>
        <p:nvSpPr>
          <p:cNvPr id="5" name="文本框 4">
            <a:extLst>
              <a:ext uri="{FF2B5EF4-FFF2-40B4-BE49-F238E27FC236}">
                <a16:creationId xmlns:a16="http://schemas.microsoft.com/office/drawing/2014/main" id="{61B00CC1-6BCE-4645-B4A4-19A5A8532E62}"/>
              </a:ext>
            </a:extLst>
          </p:cNvPr>
          <p:cNvSpPr txBox="1"/>
          <p:nvPr/>
        </p:nvSpPr>
        <p:spPr>
          <a:xfrm>
            <a:off x="1187450" y="2226344"/>
            <a:ext cx="2222500" cy="2353529"/>
          </a:xfrm>
          <a:prstGeom prst="rect">
            <a:avLst/>
          </a:prstGeom>
          <a:noFill/>
        </p:spPr>
        <p:txBody>
          <a:bodyPr wrap="square" rtlCol="0">
            <a:spAutoFit/>
          </a:bodyPr>
          <a:lstStyle/>
          <a:p>
            <a:pPr>
              <a:lnSpc>
                <a:spcPct val="150000"/>
              </a:lnSpc>
            </a:pPr>
            <a:r>
              <a:rPr kumimoji="1" lang="zh-CN" altLang="en-US" sz="2000" b="1" dirty="0"/>
              <a:t>卷积计算：</a:t>
            </a:r>
            <a:endParaRPr kumimoji="1" lang="en-US" altLang="zh-CN" sz="2000" b="1" dirty="0"/>
          </a:p>
          <a:p>
            <a:pPr>
              <a:lnSpc>
                <a:spcPct val="150000"/>
              </a:lnSpc>
            </a:pPr>
            <a:r>
              <a:rPr kumimoji="1" lang="en-US" altLang="zh-CN" sz="2000" dirty="0"/>
              <a:t>W∈R</a:t>
            </a:r>
            <a:r>
              <a:rPr kumimoji="1" lang="en-US" altLang="zh-CN" sz="2000" baseline="30000" dirty="0"/>
              <a:t>2d×kd</a:t>
            </a:r>
          </a:p>
          <a:p>
            <a:pPr>
              <a:lnSpc>
                <a:spcPct val="150000"/>
              </a:lnSpc>
            </a:pPr>
            <a:r>
              <a:rPr kumimoji="1" lang="en-US" altLang="zh-CN" sz="2000" dirty="0"/>
              <a:t>b</a:t>
            </a:r>
            <a:r>
              <a:rPr kumimoji="1" lang="en-US" altLang="zh-CN" sz="2000" baseline="-25000" dirty="0"/>
              <a:t>w</a:t>
            </a:r>
            <a:r>
              <a:rPr kumimoji="1" lang="en-US" altLang="zh-CN" sz="2000" dirty="0"/>
              <a:t>∈R</a:t>
            </a:r>
            <a:r>
              <a:rPr kumimoji="1" lang="en-US" altLang="zh-CN" sz="2000" baseline="30000" dirty="0"/>
              <a:t>2d</a:t>
            </a:r>
          </a:p>
          <a:p>
            <a:pPr>
              <a:lnSpc>
                <a:spcPct val="150000"/>
              </a:lnSpc>
            </a:pPr>
            <a:r>
              <a:rPr kumimoji="1" lang="en-US" altLang="zh-CN" sz="2000" dirty="0"/>
              <a:t>X ∈</a:t>
            </a:r>
            <a:r>
              <a:rPr kumimoji="1" lang="en-US" altLang="zh-CN" sz="2000" dirty="0" err="1"/>
              <a:t>R</a:t>
            </a:r>
            <a:r>
              <a:rPr kumimoji="1" lang="en-US" altLang="zh-CN" sz="2000" baseline="30000" dirty="0" err="1"/>
              <a:t>k×d</a:t>
            </a:r>
            <a:endParaRPr kumimoji="1" lang="en-US" altLang="zh-CN" sz="2000" baseline="30000" dirty="0"/>
          </a:p>
          <a:p>
            <a:pPr>
              <a:lnSpc>
                <a:spcPct val="150000"/>
              </a:lnSpc>
            </a:pPr>
            <a:r>
              <a:rPr kumimoji="1" lang="zh-CN" altLang="en-US" sz="2000" b="1" dirty="0"/>
              <a:t>非线性计算</a:t>
            </a:r>
            <a:r>
              <a:rPr kumimoji="1" lang="en-US" altLang="zh-CN" sz="2000" b="1" dirty="0"/>
              <a:t>(GLU)</a:t>
            </a:r>
            <a:r>
              <a:rPr kumimoji="1" lang="zh-CN" altLang="en-US" sz="2000" b="1" dirty="0"/>
              <a:t>：</a:t>
            </a:r>
          </a:p>
        </p:txBody>
      </p:sp>
      <p:pic>
        <p:nvPicPr>
          <p:cNvPr id="6" name="图片 5">
            <a:extLst>
              <a:ext uri="{FF2B5EF4-FFF2-40B4-BE49-F238E27FC236}">
                <a16:creationId xmlns:a16="http://schemas.microsoft.com/office/drawing/2014/main" id="{83C9DCA3-DC9C-D340-A1A9-6101483D2DB6}"/>
              </a:ext>
            </a:extLst>
          </p:cNvPr>
          <p:cNvPicPr>
            <a:picLocks noChangeAspect="1"/>
          </p:cNvPicPr>
          <p:nvPr/>
        </p:nvPicPr>
        <p:blipFill>
          <a:blip r:embed="rId4"/>
          <a:stretch>
            <a:fillRect/>
          </a:stretch>
        </p:blipFill>
        <p:spPr>
          <a:xfrm>
            <a:off x="1270000" y="4632366"/>
            <a:ext cx="2362200" cy="342900"/>
          </a:xfrm>
          <a:prstGeom prst="rect">
            <a:avLst/>
          </a:prstGeom>
        </p:spPr>
      </p:pic>
      <p:sp>
        <p:nvSpPr>
          <p:cNvPr id="7" name="矩形 6">
            <a:extLst>
              <a:ext uri="{FF2B5EF4-FFF2-40B4-BE49-F238E27FC236}">
                <a16:creationId xmlns:a16="http://schemas.microsoft.com/office/drawing/2014/main" id="{B3DB433A-F249-444C-8ED7-38DA49B87D68}"/>
              </a:ext>
            </a:extLst>
          </p:cNvPr>
          <p:cNvSpPr/>
          <p:nvPr/>
        </p:nvSpPr>
        <p:spPr>
          <a:xfrm>
            <a:off x="1187450" y="5027759"/>
            <a:ext cx="1510350" cy="968663"/>
          </a:xfrm>
          <a:prstGeom prst="rect">
            <a:avLst/>
          </a:prstGeom>
        </p:spPr>
        <p:txBody>
          <a:bodyPr wrap="none">
            <a:spAutoFit/>
          </a:bodyPr>
          <a:lstStyle/>
          <a:p>
            <a:pPr>
              <a:lnSpc>
                <a:spcPct val="150000"/>
              </a:lnSpc>
            </a:pPr>
            <a:r>
              <a:rPr kumimoji="1" lang="en-US" altLang="zh-CN" sz="2000" dirty="0"/>
              <a:t>v([A</a:t>
            </a:r>
            <a:r>
              <a:rPr kumimoji="1" lang="zh-CN" altLang="en-US" sz="2000" dirty="0"/>
              <a:t> </a:t>
            </a:r>
            <a:r>
              <a:rPr kumimoji="1" lang="en-US" altLang="zh-CN" sz="2000" dirty="0"/>
              <a:t>B])∈R</a:t>
            </a:r>
            <a:r>
              <a:rPr kumimoji="1" lang="en-US" altLang="zh-CN" sz="2000" baseline="30000" dirty="0"/>
              <a:t>d</a:t>
            </a:r>
            <a:endParaRPr kumimoji="1" lang="en-US" altLang="zh-CN" sz="2000" dirty="0"/>
          </a:p>
          <a:p>
            <a:pPr>
              <a:lnSpc>
                <a:spcPct val="150000"/>
              </a:lnSpc>
            </a:pPr>
            <a:r>
              <a:rPr kumimoji="1" lang="zh-CN" altLang="en-US" sz="2000" b="1" dirty="0"/>
              <a:t>残差连接：</a:t>
            </a:r>
            <a:endParaRPr lang="zh-CN" altLang="en-US" sz="2000" b="1" dirty="0"/>
          </a:p>
        </p:txBody>
      </p:sp>
      <p:pic>
        <p:nvPicPr>
          <p:cNvPr id="8" name="图片 7">
            <a:extLst>
              <a:ext uri="{FF2B5EF4-FFF2-40B4-BE49-F238E27FC236}">
                <a16:creationId xmlns:a16="http://schemas.microsoft.com/office/drawing/2014/main" id="{5E1DD6C9-1EA0-E342-80EF-790EAF12408A}"/>
              </a:ext>
            </a:extLst>
          </p:cNvPr>
          <p:cNvPicPr>
            <a:picLocks noChangeAspect="1"/>
          </p:cNvPicPr>
          <p:nvPr/>
        </p:nvPicPr>
        <p:blipFill>
          <a:blip r:embed="rId5"/>
          <a:stretch>
            <a:fillRect/>
          </a:stretch>
        </p:blipFill>
        <p:spPr>
          <a:xfrm>
            <a:off x="1231900" y="5990990"/>
            <a:ext cx="4800600" cy="469900"/>
          </a:xfrm>
          <a:prstGeom prst="rect">
            <a:avLst/>
          </a:prstGeom>
        </p:spPr>
      </p:pic>
    </p:spTree>
    <p:extLst>
      <p:ext uri="{BB962C8B-B14F-4D97-AF65-F5344CB8AC3E}">
        <p14:creationId xmlns:p14="http://schemas.microsoft.com/office/powerpoint/2010/main" val="1368619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B0D8A-D40D-F540-8BE6-F8EB77F4E079}"/>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7E18B18F-7F1A-8848-827A-D0181145D46E}"/>
              </a:ext>
            </a:extLst>
          </p:cNvPr>
          <p:cNvSpPr>
            <a:spLocks noGrp="1"/>
          </p:cNvSpPr>
          <p:nvPr>
            <p:ph idx="1"/>
          </p:nvPr>
        </p:nvSpPr>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Multi-step</a:t>
            </a:r>
            <a:r>
              <a:rPr kumimoji="1" lang="zh-CN" altLang="en-US" dirty="0"/>
              <a:t> </a:t>
            </a:r>
            <a:r>
              <a:rPr kumimoji="1" lang="en-US" altLang="zh-CN" dirty="0"/>
              <a:t>Attention</a:t>
            </a:r>
          </a:p>
          <a:p>
            <a:pPr lvl="1"/>
            <a:r>
              <a:rPr kumimoji="1" lang="zh-CN" altLang="en-US" dirty="0"/>
              <a:t>在</a:t>
            </a:r>
            <a:r>
              <a:rPr kumimoji="1" lang="en-US" altLang="zh-CN" dirty="0"/>
              <a:t>decoder</a:t>
            </a:r>
            <a:r>
              <a:rPr kumimoji="1" lang="zh-CN" altLang="en-US" dirty="0"/>
              <a:t>的每一个卷积层都会进行</a:t>
            </a:r>
            <a:r>
              <a:rPr kumimoji="1" lang="en-US" altLang="zh-CN" dirty="0"/>
              <a:t>attention</a:t>
            </a:r>
            <a:r>
              <a:rPr kumimoji="1" lang="zh-CN" altLang="en-US" dirty="0"/>
              <a:t>操作，并将结果输入到下一层，</a:t>
            </a:r>
            <a:r>
              <a:rPr lang="zh-CN" altLang="en-US" dirty="0"/>
              <a:t>使得模型在预测下一个单词时，能够考虑到之前已经注意过的词。</a:t>
            </a:r>
            <a:endParaRPr kumimoji="1" lang="en-US" altLang="zh-CN" dirty="0"/>
          </a:p>
        </p:txBody>
      </p:sp>
      <p:pic>
        <p:nvPicPr>
          <p:cNvPr id="4" name="图片 3">
            <a:extLst>
              <a:ext uri="{FF2B5EF4-FFF2-40B4-BE49-F238E27FC236}">
                <a16:creationId xmlns:a16="http://schemas.microsoft.com/office/drawing/2014/main" id="{339AFEE4-0E33-0B47-868D-A25EA84B146C}"/>
              </a:ext>
            </a:extLst>
          </p:cNvPr>
          <p:cNvPicPr>
            <a:picLocks noChangeAspect="1"/>
          </p:cNvPicPr>
          <p:nvPr/>
        </p:nvPicPr>
        <p:blipFill>
          <a:blip r:embed="rId3"/>
          <a:stretch>
            <a:fillRect/>
          </a:stretch>
        </p:blipFill>
        <p:spPr>
          <a:xfrm>
            <a:off x="2015969" y="3108699"/>
            <a:ext cx="2618626" cy="512927"/>
          </a:xfrm>
          <a:prstGeom prst="rect">
            <a:avLst/>
          </a:prstGeom>
        </p:spPr>
      </p:pic>
      <p:pic>
        <p:nvPicPr>
          <p:cNvPr id="5" name="图片 4">
            <a:extLst>
              <a:ext uri="{FF2B5EF4-FFF2-40B4-BE49-F238E27FC236}">
                <a16:creationId xmlns:a16="http://schemas.microsoft.com/office/drawing/2014/main" id="{9036A011-FD0C-E746-BAD5-A77648B313E3}"/>
              </a:ext>
            </a:extLst>
          </p:cNvPr>
          <p:cNvPicPr>
            <a:picLocks noChangeAspect="1"/>
          </p:cNvPicPr>
          <p:nvPr/>
        </p:nvPicPr>
        <p:blipFill>
          <a:blip r:embed="rId4"/>
          <a:stretch>
            <a:fillRect/>
          </a:stretch>
        </p:blipFill>
        <p:spPr>
          <a:xfrm>
            <a:off x="4884163" y="2942887"/>
            <a:ext cx="3110089" cy="844550"/>
          </a:xfrm>
          <a:prstGeom prst="rect">
            <a:avLst/>
          </a:prstGeom>
        </p:spPr>
      </p:pic>
      <p:pic>
        <p:nvPicPr>
          <p:cNvPr id="6" name="图片 5">
            <a:extLst>
              <a:ext uri="{FF2B5EF4-FFF2-40B4-BE49-F238E27FC236}">
                <a16:creationId xmlns:a16="http://schemas.microsoft.com/office/drawing/2014/main" id="{974196C5-D923-E94E-9791-C631641FF9E3}"/>
              </a:ext>
            </a:extLst>
          </p:cNvPr>
          <p:cNvPicPr>
            <a:picLocks noChangeAspect="1"/>
          </p:cNvPicPr>
          <p:nvPr/>
        </p:nvPicPr>
        <p:blipFill>
          <a:blip r:embed="rId5"/>
          <a:stretch>
            <a:fillRect/>
          </a:stretch>
        </p:blipFill>
        <p:spPr>
          <a:xfrm>
            <a:off x="8243820" y="2862198"/>
            <a:ext cx="2857410" cy="1041764"/>
          </a:xfrm>
          <a:prstGeom prst="rect">
            <a:avLst/>
          </a:prstGeom>
        </p:spPr>
      </p:pic>
      <p:pic>
        <p:nvPicPr>
          <p:cNvPr id="7" name="图片 6">
            <a:extLst>
              <a:ext uri="{FF2B5EF4-FFF2-40B4-BE49-F238E27FC236}">
                <a16:creationId xmlns:a16="http://schemas.microsoft.com/office/drawing/2014/main" id="{E50DA693-BAA7-D042-87CF-E9481185B39B}"/>
              </a:ext>
            </a:extLst>
          </p:cNvPr>
          <p:cNvPicPr>
            <a:picLocks noChangeAspect="1"/>
          </p:cNvPicPr>
          <p:nvPr/>
        </p:nvPicPr>
        <p:blipFill>
          <a:blip r:embed="rId6"/>
          <a:stretch>
            <a:fillRect/>
          </a:stretch>
        </p:blipFill>
        <p:spPr>
          <a:xfrm>
            <a:off x="1963163" y="4507891"/>
            <a:ext cx="6277936" cy="436726"/>
          </a:xfrm>
          <a:prstGeom prst="rect">
            <a:avLst/>
          </a:prstGeom>
        </p:spPr>
      </p:pic>
      <p:sp>
        <p:nvSpPr>
          <p:cNvPr id="8" name="文本框 7">
            <a:extLst>
              <a:ext uri="{FF2B5EF4-FFF2-40B4-BE49-F238E27FC236}">
                <a16:creationId xmlns:a16="http://schemas.microsoft.com/office/drawing/2014/main" id="{7929485D-22F1-7D4B-82D3-05F43A057D0E}"/>
              </a:ext>
            </a:extLst>
          </p:cNvPr>
          <p:cNvSpPr txBox="1"/>
          <p:nvPr/>
        </p:nvSpPr>
        <p:spPr>
          <a:xfrm>
            <a:off x="1443256" y="3903962"/>
            <a:ext cx="3830195" cy="437749"/>
          </a:xfrm>
          <a:prstGeom prst="rect">
            <a:avLst/>
          </a:prstGeom>
          <a:noFill/>
        </p:spPr>
        <p:txBody>
          <a:bodyPr wrap="square" rtlCol="0">
            <a:spAutoFit/>
          </a:bodyPr>
          <a:lstStyle/>
          <a:p>
            <a:pPr marL="800100" lvl="1" indent="-342900" defTabSz="914400">
              <a:lnSpc>
                <a:spcPct val="120000"/>
              </a:lnSpc>
              <a:spcBef>
                <a:spcPts val="500"/>
              </a:spcBef>
              <a:buClr>
                <a:schemeClr val="accent1"/>
              </a:buClr>
              <a:buSzPct val="100000"/>
              <a:buFont typeface="Arial" panose="020B0604020202020204" pitchFamily="34" charset="0"/>
              <a:buChar char="•"/>
            </a:pPr>
            <a:r>
              <a:rPr kumimoji="1" lang="zh-CN" altLang="en-US" sz="2000" dirty="0"/>
              <a:t>输出：</a:t>
            </a:r>
          </a:p>
        </p:txBody>
      </p:sp>
    </p:spTree>
    <p:extLst>
      <p:ext uri="{BB962C8B-B14F-4D97-AF65-F5344CB8AC3E}">
        <p14:creationId xmlns:p14="http://schemas.microsoft.com/office/powerpoint/2010/main" val="2013959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AD810-DCDB-D247-B29F-71A19B4D88FB}"/>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15391B5-8B83-5340-9D2E-487C6EDFF311}"/>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zh-CN" altLang="en-US" dirty="0"/>
              <a:t>动机</a:t>
            </a:r>
            <a:endParaRPr kumimoji="1" lang="en-US" altLang="zh-CN" dirty="0"/>
          </a:p>
          <a:p>
            <a:pPr lvl="1"/>
            <a:r>
              <a:rPr lang="en" altLang="zh-CN" dirty="0"/>
              <a:t>RNN</a:t>
            </a:r>
            <a:r>
              <a:rPr lang="zh-CN" altLang="en-US" dirty="0"/>
              <a:t>运行时是将序列的信息逐个处理，不能实现并行操作，导致运行速度慢。</a:t>
            </a:r>
            <a:endParaRPr kumimoji="1" lang="en-US" altLang="zh-CN" dirty="0"/>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zh-CN" altLang="en-US" dirty="0"/>
              <a:t>完全基于注意力机制，丢弃循环或卷积。</a:t>
            </a:r>
          </a:p>
        </p:txBody>
      </p:sp>
      <p:sp>
        <p:nvSpPr>
          <p:cNvPr id="4" name="矩形 3">
            <a:extLst>
              <a:ext uri="{FF2B5EF4-FFF2-40B4-BE49-F238E27FC236}">
                <a16:creationId xmlns:a16="http://schemas.microsoft.com/office/drawing/2014/main" id="{4AB4BA0E-D655-0846-925D-97416472C93C}"/>
              </a:ext>
            </a:extLst>
          </p:cNvPr>
          <p:cNvSpPr/>
          <p:nvPr/>
        </p:nvSpPr>
        <p:spPr>
          <a:xfrm>
            <a:off x="0" y="6119336"/>
            <a:ext cx="4021540"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Vaswani A, </a:t>
            </a:r>
            <a:r>
              <a:rPr lang="en-US" altLang="zh-CN" sz="1400" dirty="0" err="1">
                <a:latin typeface="DengXian" panose="02010600030101010101" pitchFamily="2" charset="-122"/>
                <a:cs typeface="Times New Roman" panose="02020603050405020304" pitchFamily="18" charset="0"/>
              </a:rPr>
              <a:t>Shazeer</a:t>
            </a:r>
            <a:r>
              <a:rPr lang="en-US" altLang="zh-CN" sz="1400" dirty="0">
                <a:latin typeface="DengXian" panose="02010600030101010101" pitchFamily="2" charset="-122"/>
                <a:cs typeface="Times New Roman" panose="02020603050405020304" pitchFamily="18" charset="0"/>
              </a:rPr>
              <a:t> N, Parmar N, et al. Attention is all you need[C]//Advances in Neural Information Processing Systems. 2017: 5998-6008.</a:t>
            </a:r>
            <a:r>
              <a:rPr lang="zh-CN" altLang="zh-CN" sz="1400" dirty="0"/>
              <a:t> </a:t>
            </a:r>
            <a:endParaRPr lang="zh-CN" altLang="en-US" sz="1400" dirty="0"/>
          </a:p>
        </p:txBody>
      </p:sp>
    </p:spTree>
    <p:extLst>
      <p:ext uri="{BB962C8B-B14F-4D97-AF65-F5344CB8AC3E}">
        <p14:creationId xmlns:p14="http://schemas.microsoft.com/office/powerpoint/2010/main" val="425298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DB90A-34C6-EE4D-8C38-0BF6A920B2A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A1295383-2D32-F34D-8F3D-9650B7277533}"/>
              </a:ext>
            </a:extLst>
          </p:cNvPr>
          <p:cNvSpPr>
            <a:spLocks noGrp="1"/>
          </p:cNvSpPr>
          <p:nvPr>
            <p:ph idx="1"/>
          </p:nvPr>
        </p:nvSpPr>
        <p:spPr>
          <a:xfrm>
            <a:off x="1443256" y="1181343"/>
            <a:ext cx="9520158" cy="551924"/>
          </a:xfrm>
        </p:spPr>
        <p:txBody>
          <a:bodyPr/>
          <a:lstStyle/>
          <a:p>
            <a:r>
              <a:rPr kumimoji="1" lang="zh-CN" altLang="en-US" dirty="0"/>
              <a:t>自动评测</a:t>
            </a:r>
          </a:p>
        </p:txBody>
      </p:sp>
      <p:pic>
        <p:nvPicPr>
          <p:cNvPr id="4" name="图片 3">
            <a:extLst>
              <a:ext uri="{FF2B5EF4-FFF2-40B4-BE49-F238E27FC236}">
                <a16:creationId xmlns:a16="http://schemas.microsoft.com/office/drawing/2014/main" id="{F0F3C894-993B-404C-BFFB-29E3854169F4}"/>
              </a:ext>
            </a:extLst>
          </p:cNvPr>
          <p:cNvPicPr>
            <a:picLocks noChangeAspect="1"/>
          </p:cNvPicPr>
          <p:nvPr/>
        </p:nvPicPr>
        <p:blipFill>
          <a:blip r:embed="rId3"/>
          <a:stretch>
            <a:fillRect/>
          </a:stretch>
        </p:blipFill>
        <p:spPr>
          <a:xfrm>
            <a:off x="5092523" y="141071"/>
            <a:ext cx="6781800" cy="5740400"/>
          </a:xfrm>
          <a:prstGeom prst="rect">
            <a:avLst/>
          </a:prstGeom>
        </p:spPr>
      </p:pic>
      <p:sp>
        <p:nvSpPr>
          <p:cNvPr id="6" name="文本框 5">
            <a:extLst>
              <a:ext uri="{FF2B5EF4-FFF2-40B4-BE49-F238E27FC236}">
                <a16:creationId xmlns:a16="http://schemas.microsoft.com/office/drawing/2014/main" id="{FFC8EEA1-DBE8-CB44-80A5-53FAB5B2FE47}"/>
              </a:ext>
            </a:extLst>
          </p:cNvPr>
          <p:cNvSpPr txBox="1"/>
          <p:nvPr/>
        </p:nvSpPr>
        <p:spPr>
          <a:xfrm>
            <a:off x="1443256" y="2420948"/>
            <a:ext cx="2279176" cy="1692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Word</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order: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ATEC</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LEPOR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p:txBody>
      </p:sp>
    </p:spTree>
    <p:extLst>
      <p:ext uri="{BB962C8B-B14F-4D97-AF65-F5344CB8AC3E}">
        <p14:creationId xmlns:p14="http://schemas.microsoft.com/office/powerpoint/2010/main" val="531074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572C9-B3C4-C24A-84D0-73981A50D253}"/>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48107275-0C04-054C-A647-09983022E4D0}"/>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Architecture</a:t>
            </a:r>
          </a:p>
        </p:txBody>
      </p:sp>
      <p:pic>
        <p:nvPicPr>
          <p:cNvPr id="4" name="图片 3">
            <a:extLst>
              <a:ext uri="{FF2B5EF4-FFF2-40B4-BE49-F238E27FC236}">
                <a16:creationId xmlns:a16="http://schemas.microsoft.com/office/drawing/2014/main" id="{750BE993-9AB0-D845-8B9A-A308F3D85E82}"/>
              </a:ext>
            </a:extLst>
          </p:cNvPr>
          <p:cNvPicPr>
            <a:picLocks noChangeAspect="1"/>
          </p:cNvPicPr>
          <p:nvPr/>
        </p:nvPicPr>
        <p:blipFill>
          <a:blip r:embed="rId3"/>
          <a:stretch>
            <a:fillRect/>
          </a:stretch>
        </p:blipFill>
        <p:spPr>
          <a:xfrm>
            <a:off x="7560859" y="74225"/>
            <a:ext cx="4617493" cy="6756479"/>
          </a:xfrm>
          <a:prstGeom prst="rect">
            <a:avLst/>
          </a:prstGeom>
        </p:spPr>
      </p:pic>
      <p:pic>
        <p:nvPicPr>
          <p:cNvPr id="7" name="图片 6">
            <a:extLst>
              <a:ext uri="{FF2B5EF4-FFF2-40B4-BE49-F238E27FC236}">
                <a16:creationId xmlns:a16="http://schemas.microsoft.com/office/drawing/2014/main" id="{9D60A2C0-2879-4A4A-B73F-2B9A94C5CBBF}"/>
              </a:ext>
            </a:extLst>
          </p:cNvPr>
          <p:cNvPicPr>
            <a:picLocks noChangeAspect="1"/>
          </p:cNvPicPr>
          <p:nvPr/>
        </p:nvPicPr>
        <p:blipFill>
          <a:blip r:embed="rId4"/>
          <a:stretch>
            <a:fillRect/>
          </a:stretch>
        </p:blipFill>
        <p:spPr>
          <a:xfrm>
            <a:off x="1012898" y="2197289"/>
            <a:ext cx="6343244" cy="4510585"/>
          </a:xfrm>
          <a:prstGeom prst="rect">
            <a:avLst/>
          </a:prstGeom>
        </p:spPr>
      </p:pic>
    </p:spTree>
    <p:extLst>
      <p:ext uri="{BB962C8B-B14F-4D97-AF65-F5344CB8AC3E}">
        <p14:creationId xmlns:p14="http://schemas.microsoft.com/office/powerpoint/2010/main" val="2336641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005B2-ABCD-8246-97AF-5CF85F28FA3B}"/>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E7A3AF5A-17AF-D34D-A2E4-9DD21CFECD3F}"/>
              </a:ext>
            </a:extLst>
          </p:cNvPr>
          <p:cNvSpPr>
            <a:spLocks noGrp="1"/>
          </p:cNvSpPr>
          <p:nvPr>
            <p:ph idx="1"/>
          </p:nvPr>
        </p:nvSpPr>
        <p:spPr>
          <a:xfrm>
            <a:off x="1443256" y="1181342"/>
            <a:ext cx="9520158" cy="4414240"/>
          </a:xfrm>
        </p:spPr>
        <p:txBody>
          <a:bodyPr>
            <a:normAutofit/>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Scaled</a:t>
            </a:r>
            <a:r>
              <a:rPr kumimoji="1" lang="zh-CN" altLang="en-US" dirty="0"/>
              <a:t> </a:t>
            </a:r>
            <a:r>
              <a:rPr kumimoji="1" lang="en-US" altLang="zh-CN" dirty="0"/>
              <a:t>Dot-Product</a:t>
            </a:r>
            <a:r>
              <a:rPr kumimoji="1" lang="zh-CN" altLang="en-US" dirty="0"/>
              <a:t> </a:t>
            </a:r>
            <a:r>
              <a:rPr kumimoji="1" lang="en-US" altLang="zh-CN" dirty="0"/>
              <a:t>Attention</a:t>
            </a:r>
          </a:p>
          <a:p>
            <a:pPr lvl="1"/>
            <a:r>
              <a:rPr kumimoji="1" lang="en-US" altLang="zh-CN" dirty="0"/>
              <a:t>X</a:t>
            </a:r>
            <a:r>
              <a:rPr kumimoji="1" lang="zh-CN" altLang="en-US" dirty="0"/>
              <a:t>：</a:t>
            </a:r>
            <a:r>
              <a:rPr kumimoji="1" lang="en-US" altLang="zh-CN" dirty="0" err="1"/>
              <a:t>m×d</a:t>
            </a:r>
            <a:r>
              <a:rPr kumimoji="1" lang="en-US" altLang="zh-CN" baseline="-25000" dirty="0" err="1"/>
              <a:t>model</a:t>
            </a:r>
            <a:endParaRPr kumimoji="1" lang="en-US" altLang="zh-CN" baseline="-25000" dirty="0"/>
          </a:p>
          <a:p>
            <a:pPr lvl="1"/>
            <a:r>
              <a:rPr kumimoji="1" lang="en-US" altLang="zh-CN" dirty="0"/>
              <a:t>W</a:t>
            </a:r>
            <a:r>
              <a:rPr kumimoji="1" lang="en-US" altLang="zh-CN" baseline="30000" dirty="0"/>
              <a:t>Q</a:t>
            </a:r>
            <a:r>
              <a:rPr kumimoji="1" lang="zh-CN" altLang="en-US" dirty="0"/>
              <a:t>：</a:t>
            </a:r>
            <a:r>
              <a:rPr kumimoji="1" lang="en-US" altLang="zh-CN" dirty="0"/>
              <a:t> </a:t>
            </a:r>
            <a:r>
              <a:rPr kumimoji="1" lang="en-US" altLang="zh-CN" dirty="0" err="1"/>
              <a:t>d</a:t>
            </a:r>
            <a:r>
              <a:rPr kumimoji="1" lang="en-US" altLang="zh-CN" baseline="-25000" dirty="0" err="1"/>
              <a:t>model</a:t>
            </a:r>
            <a:r>
              <a:rPr kumimoji="1" lang="en-US" altLang="zh-CN" baseline="-25000" dirty="0"/>
              <a:t> </a:t>
            </a:r>
            <a:r>
              <a:rPr kumimoji="1" lang="en-US" altLang="zh-CN" dirty="0"/>
              <a:t>×</a:t>
            </a:r>
            <a:r>
              <a:rPr kumimoji="1" lang="en-US" altLang="zh-CN" dirty="0" err="1"/>
              <a:t>d</a:t>
            </a:r>
            <a:r>
              <a:rPr kumimoji="1" lang="en-US" altLang="zh-CN" baseline="-25000" dirty="0" err="1"/>
              <a:t>k</a:t>
            </a:r>
            <a:r>
              <a:rPr kumimoji="1" lang="zh-CN" altLang="en-US" dirty="0"/>
              <a:t>，</a:t>
            </a:r>
            <a:r>
              <a:rPr kumimoji="1" lang="en-US" altLang="zh-CN" dirty="0"/>
              <a:t>Q</a:t>
            </a:r>
            <a:r>
              <a:rPr kumimoji="1" lang="zh-CN" altLang="en-US" dirty="0"/>
              <a:t>：</a:t>
            </a:r>
            <a:r>
              <a:rPr kumimoji="1" lang="en-US" altLang="zh-CN" dirty="0"/>
              <a:t>m ×</a:t>
            </a:r>
            <a:r>
              <a:rPr kumimoji="1" lang="en-US" altLang="zh-CN" dirty="0" err="1"/>
              <a:t>d</a:t>
            </a:r>
            <a:r>
              <a:rPr kumimoji="1" lang="en-US" altLang="zh-CN" baseline="-25000" dirty="0" err="1"/>
              <a:t>k</a:t>
            </a:r>
            <a:endParaRPr kumimoji="1" lang="en-US" altLang="zh-CN" dirty="0"/>
          </a:p>
          <a:p>
            <a:pPr lvl="1"/>
            <a:r>
              <a:rPr kumimoji="1" lang="en-US" altLang="zh-CN" dirty="0"/>
              <a:t>W</a:t>
            </a:r>
            <a:r>
              <a:rPr kumimoji="1" lang="en-US" altLang="zh-CN" baseline="30000" dirty="0"/>
              <a:t>K</a:t>
            </a:r>
            <a:r>
              <a:rPr kumimoji="1" lang="zh-CN" altLang="en-US" dirty="0"/>
              <a:t>：</a:t>
            </a:r>
            <a:r>
              <a:rPr kumimoji="1" lang="en-US" altLang="zh-CN" dirty="0"/>
              <a:t> </a:t>
            </a:r>
            <a:r>
              <a:rPr kumimoji="1" lang="en-US" altLang="zh-CN" dirty="0" err="1"/>
              <a:t>d</a:t>
            </a:r>
            <a:r>
              <a:rPr kumimoji="1" lang="en-US" altLang="zh-CN" baseline="-25000" dirty="0" err="1"/>
              <a:t>model</a:t>
            </a:r>
            <a:r>
              <a:rPr kumimoji="1" lang="en-US" altLang="zh-CN" baseline="-25000" dirty="0"/>
              <a:t> </a:t>
            </a:r>
            <a:r>
              <a:rPr kumimoji="1" lang="en-US" altLang="zh-CN" dirty="0"/>
              <a:t>×</a:t>
            </a:r>
            <a:r>
              <a:rPr kumimoji="1" lang="en-US" altLang="zh-CN" dirty="0" err="1"/>
              <a:t>d</a:t>
            </a:r>
            <a:r>
              <a:rPr kumimoji="1" lang="en-US" altLang="zh-CN" baseline="-25000" dirty="0" err="1"/>
              <a:t>k</a:t>
            </a:r>
            <a:r>
              <a:rPr kumimoji="1" lang="zh-CN" altLang="en-US" dirty="0"/>
              <a:t>，</a:t>
            </a:r>
            <a:r>
              <a:rPr kumimoji="1" lang="en-US" altLang="zh-CN" dirty="0"/>
              <a:t>K</a:t>
            </a:r>
            <a:r>
              <a:rPr kumimoji="1" lang="zh-CN" altLang="en-US" dirty="0"/>
              <a:t>：</a:t>
            </a:r>
            <a:r>
              <a:rPr kumimoji="1" lang="en-US" altLang="zh-CN" dirty="0"/>
              <a:t> m ×</a:t>
            </a:r>
            <a:r>
              <a:rPr kumimoji="1" lang="en-US" altLang="zh-CN" dirty="0" err="1"/>
              <a:t>d</a:t>
            </a:r>
            <a:r>
              <a:rPr kumimoji="1" lang="en-US" altLang="zh-CN" baseline="-25000" dirty="0" err="1"/>
              <a:t>k</a:t>
            </a:r>
            <a:endParaRPr kumimoji="1" lang="en-US" altLang="zh-CN" dirty="0"/>
          </a:p>
          <a:p>
            <a:pPr lvl="1"/>
            <a:r>
              <a:rPr kumimoji="1" lang="en-US" altLang="zh-CN" dirty="0"/>
              <a:t>W</a:t>
            </a:r>
            <a:r>
              <a:rPr kumimoji="1" lang="en-US" altLang="zh-CN" baseline="30000" dirty="0"/>
              <a:t>V</a:t>
            </a:r>
            <a:r>
              <a:rPr kumimoji="1" lang="zh-CN" altLang="en-US" dirty="0"/>
              <a:t>：</a:t>
            </a:r>
            <a:r>
              <a:rPr kumimoji="1" lang="en-US" altLang="zh-CN" dirty="0"/>
              <a:t> </a:t>
            </a:r>
            <a:r>
              <a:rPr kumimoji="1" lang="en-US" altLang="zh-CN" dirty="0" err="1"/>
              <a:t>d</a:t>
            </a:r>
            <a:r>
              <a:rPr kumimoji="1" lang="en-US" altLang="zh-CN" baseline="-25000" dirty="0" err="1"/>
              <a:t>model</a:t>
            </a:r>
            <a:r>
              <a:rPr kumimoji="1" lang="en-US" altLang="zh-CN" baseline="-25000" dirty="0"/>
              <a:t> </a:t>
            </a:r>
            <a:r>
              <a:rPr kumimoji="1" lang="en-US" altLang="zh-CN" dirty="0"/>
              <a:t>×d</a:t>
            </a:r>
            <a:r>
              <a:rPr kumimoji="1" lang="en-US" altLang="zh-CN" baseline="-25000" dirty="0"/>
              <a:t>v</a:t>
            </a:r>
            <a:r>
              <a:rPr kumimoji="1" lang="zh-CN" altLang="en-US" dirty="0"/>
              <a:t>，</a:t>
            </a:r>
            <a:r>
              <a:rPr kumimoji="1" lang="en-US" altLang="zh-CN" dirty="0"/>
              <a:t>V</a:t>
            </a:r>
            <a:r>
              <a:rPr kumimoji="1" lang="zh-CN" altLang="en-US" dirty="0"/>
              <a:t>：</a:t>
            </a:r>
            <a:r>
              <a:rPr kumimoji="1" lang="en-US" altLang="zh-CN" dirty="0"/>
              <a:t> m ×d</a:t>
            </a:r>
            <a:r>
              <a:rPr kumimoji="1" lang="en-US" altLang="zh-CN" baseline="-25000" dirty="0"/>
              <a:t>v</a:t>
            </a:r>
            <a:endParaRPr kumimoji="1" lang="en-US" altLang="zh-CN" dirty="0"/>
          </a:p>
          <a:p>
            <a:pPr lvl="1"/>
            <a:r>
              <a:rPr kumimoji="1" lang="en-US" altLang="zh-CN" dirty="0"/>
              <a:t>Attention(Q,</a:t>
            </a:r>
            <a:r>
              <a:rPr kumimoji="1" lang="zh-CN" altLang="en-US" dirty="0"/>
              <a:t> </a:t>
            </a:r>
            <a:r>
              <a:rPr kumimoji="1" lang="en-US" altLang="zh-CN" dirty="0"/>
              <a:t>K,</a:t>
            </a:r>
            <a:r>
              <a:rPr kumimoji="1" lang="zh-CN" altLang="en-US" dirty="0"/>
              <a:t> </a:t>
            </a:r>
            <a:r>
              <a:rPr kumimoji="1" lang="en-US" altLang="zh-CN" dirty="0"/>
              <a:t>V)</a:t>
            </a:r>
            <a:r>
              <a:rPr kumimoji="1" lang="zh-CN" altLang="en-US" dirty="0"/>
              <a:t>：</a:t>
            </a:r>
            <a:r>
              <a:rPr kumimoji="1" lang="en-US" altLang="zh-CN" dirty="0"/>
              <a:t> m ×d</a:t>
            </a:r>
            <a:r>
              <a:rPr kumimoji="1" lang="en-US" altLang="zh-CN" baseline="-25000" dirty="0"/>
              <a:t>v</a:t>
            </a:r>
            <a:endParaRPr kumimoji="1" lang="en-US" altLang="zh-CN" dirty="0"/>
          </a:p>
          <a:p>
            <a:pPr lvl="1"/>
            <a:endParaRPr kumimoji="1" lang="en-US" altLang="zh-CN" dirty="0"/>
          </a:p>
          <a:p>
            <a:pPr lvl="1"/>
            <a:endParaRPr kumimoji="1" lang="en-US" altLang="zh-CN" dirty="0"/>
          </a:p>
        </p:txBody>
      </p:sp>
      <p:pic>
        <p:nvPicPr>
          <p:cNvPr id="4" name="图片 3">
            <a:extLst>
              <a:ext uri="{FF2B5EF4-FFF2-40B4-BE49-F238E27FC236}">
                <a16:creationId xmlns:a16="http://schemas.microsoft.com/office/drawing/2014/main" id="{09F1AE0A-0533-044A-9C21-F00DF162D59E}"/>
              </a:ext>
            </a:extLst>
          </p:cNvPr>
          <p:cNvPicPr>
            <a:picLocks noChangeAspect="1"/>
          </p:cNvPicPr>
          <p:nvPr/>
        </p:nvPicPr>
        <p:blipFill>
          <a:blip r:embed="rId3"/>
          <a:stretch>
            <a:fillRect/>
          </a:stretch>
        </p:blipFill>
        <p:spPr>
          <a:xfrm>
            <a:off x="7042244" y="539734"/>
            <a:ext cx="4668201" cy="723402"/>
          </a:xfrm>
          <a:prstGeom prst="rect">
            <a:avLst/>
          </a:prstGeom>
        </p:spPr>
      </p:pic>
      <p:pic>
        <p:nvPicPr>
          <p:cNvPr id="6" name="图片 5">
            <a:extLst>
              <a:ext uri="{FF2B5EF4-FFF2-40B4-BE49-F238E27FC236}">
                <a16:creationId xmlns:a16="http://schemas.microsoft.com/office/drawing/2014/main" id="{5605E20F-3B16-F346-BDD0-86B11F8813A9}"/>
              </a:ext>
            </a:extLst>
          </p:cNvPr>
          <p:cNvPicPr>
            <a:picLocks noChangeAspect="1"/>
          </p:cNvPicPr>
          <p:nvPr/>
        </p:nvPicPr>
        <p:blipFill>
          <a:blip r:embed="rId4"/>
          <a:stretch>
            <a:fillRect/>
          </a:stretch>
        </p:blipFill>
        <p:spPr>
          <a:xfrm>
            <a:off x="8747571" y="2160771"/>
            <a:ext cx="3333180" cy="3961835"/>
          </a:xfrm>
          <a:prstGeom prst="rect">
            <a:avLst/>
          </a:prstGeom>
        </p:spPr>
      </p:pic>
      <p:pic>
        <p:nvPicPr>
          <p:cNvPr id="7" name="图片 6">
            <a:extLst>
              <a:ext uri="{FF2B5EF4-FFF2-40B4-BE49-F238E27FC236}">
                <a16:creationId xmlns:a16="http://schemas.microsoft.com/office/drawing/2014/main" id="{E513E24D-3971-5044-B01D-4F8A1CDFF9E2}"/>
              </a:ext>
            </a:extLst>
          </p:cNvPr>
          <p:cNvPicPr>
            <a:picLocks noChangeAspect="1"/>
          </p:cNvPicPr>
          <p:nvPr/>
        </p:nvPicPr>
        <p:blipFill>
          <a:blip r:embed="rId5"/>
          <a:stretch>
            <a:fillRect/>
          </a:stretch>
        </p:blipFill>
        <p:spPr>
          <a:xfrm>
            <a:off x="4988229" y="4259484"/>
            <a:ext cx="3644938" cy="1850857"/>
          </a:xfrm>
          <a:prstGeom prst="rect">
            <a:avLst/>
          </a:prstGeom>
        </p:spPr>
      </p:pic>
    </p:spTree>
    <p:extLst>
      <p:ext uri="{BB962C8B-B14F-4D97-AF65-F5344CB8AC3E}">
        <p14:creationId xmlns:p14="http://schemas.microsoft.com/office/powerpoint/2010/main" val="1331780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FC5A7-DBDD-8C41-84B3-445AA3F42794}"/>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50419BD3-73A0-ED40-9F45-19702FE15765}"/>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Scaled</a:t>
            </a:r>
            <a:r>
              <a:rPr kumimoji="1" lang="zh-CN" altLang="en-US" dirty="0"/>
              <a:t> </a:t>
            </a:r>
            <a:r>
              <a:rPr kumimoji="1" lang="en-US" altLang="zh-CN" dirty="0"/>
              <a:t>Dot-Product</a:t>
            </a:r>
            <a:r>
              <a:rPr kumimoji="1" lang="zh-CN" altLang="en-US" dirty="0"/>
              <a:t> </a:t>
            </a:r>
            <a:r>
              <a:rPr kumimoji="1" lang="en-US" altLang="zh-CN" dirty="0"/>
              <a:t>Attention</a:t>
            </a:r>
          </a:p>
          <a:p>
            <a:pPr lvl="1"/>
            <a:endParaRPr kumimoji="1" lang="zh-CN" altLang="en-US" dirty="0"/>
          </a:p>
        </p:txBody>
      </p:sp>
      <p:pic>
        <p:nvPicPr>
          <p:cNvPr id="4" name="图片 3">
            <a:extLst>
              <a:ext uri="{FF2B5EF4-FFF2-40B4-BE49-F238E27FC236}">
                <a16:creationId xmlns:a16="http://schemas.microsoft.com/office/drawing/2014/main" id="{478720EB-8B42-6246-A4CD-8CEFF2BEA239}"/>
              </a:ext>
            </a:extLst>
          </p:cNvPr>
          <p:cNvPicPr>
            <a:picLocks noChangeAspect="1"/>
          </p:cNvPicPr>
          <p:nvPr/>
        </p:nvPicPr>
        <p:blipFill>
          <a:blip r:embed="rId3"/>
          <a:stretch>
            <a:fillRect/>
          </a:stretch>
        </p:blipFill>
        <p:spPr>
          <a:xfrm>
            <a:off x="1972958" y="2272320"/>
            <a:ext cx="3190580" cy="2836071"/>
          </a:xfrm>
          <a:prstGeom prst="rect">
            <a:avLst/>
          </a:prstGeom>
        </p:spPr>
      </p:pic>
      <p:pic>
        <p:nvPicPr>
          <p:cNvPr id="5" name="图片 4">
            <a:extLst>
              <a:ext uri="{FF2B5EF4-FFF2-40B4-BE49-F238E27FC236}">
                <a16:creationId xmlns:a16="http://schemas.microsoft.com/office/drawing/2014/main" id="{47A23848-C8D9-0249-9654-3F43291B8C18}"/>
              </a:ext>
            </a:extLst>
          </p:cNvPr>
          <p:cNvPicPr>
            <a:picLocks noChangeAspect="1"/>
          </p:cNvPicPr>
          <p:nvPr/>
        </p:nvPicPr>
        <p:blipFill>
          <a:blip r:embed="rId4"/>
          <a:stretch>
            <a:fillRect/>
          </a:stretch>
        </p:blipFill>
        <p:spPr>
          <a:xfrm>
            <a:off x="7042244" y="539734"/>
            <a:ext cx="4668201" cy="723402"/>
          </a:xfrm>
          <a:prstGeom prst="rect">
            <a:avLst/>
          </a:prstGeom>
        </p:spPr>
      </p:pic>
      <p:pic>
        <p:nvPicPr>
          <p:cNvPr id="6" name="图片 5">
            <a:extLst>
              <a:ext uri="{FF2B5EF4-FFF2-40B4-BE49-F238E27FC236}">
                <a16:creationId xmlns:a16="http://schemas.microsoft.com/office/drawing/2014/main" id="{8320504B-F681-E244-8A48-9F5F9FB2ABA7}"/>
              </a:ext>
            </a:extLst>
          </p:cNvPr>
          <p:cNvPicPr>
            <a:picLocks noChangeAspect="1"/>
          </p:cNvPicPr>
          <p:nvPr/>
        </p:nvPicPr>
        <p:blipFill>
          <a:blip r:embed="rId5"/>
          <a:stretch>
            <a:fillRect/>
          </a:stretch>
        </p:blipFill>
        <p:spPr>
          <a:xfrm>
            <a:off x="5412675" y="2272320"/>
            <a:ext cx="3259137" cy="2830600"/>
          </a:xfrm>
          <a:prstGeom prst="rect">
            <a:avLst/>
          </a:prstGeom>
        </p:spPr>
      </p:pic>
      <p:pic>
        <p:nvPicPr>
          <p:cNvPr id="7" name="图片 6">
            <a:extLst>
              <a:ext uri="{FF2B5EF4-FFF2-40B4-BE49-F238E27FC236}">
                <a16:creationId xmlns:a16="http://schemas.microsoft.com/office/drawing/2014/main" id="{98A90B71-0886-A04D-90A8-C63E165DFA95}"/>
              </a:ext>
            </a:extLst>
          </p:cNvPr>
          <p:cNvPicPr>
            <a:picLocks noChangeAspect="1"/>
          </p:cNvPicPr>
          <p:nvPr/>
        </p:nvPicPr>
        <p:blipFill>
          <a:blip r:embed="rId6"/>
          <a:stretch>
            <a:fillRect/>
          </a:stretch>
        </p:blipFill>
        <p:spPr>
          <a:xfrm>
            <a:off x="8920949" y="2272320"/>
            <a:ext cx="3196033" cy="3218700"/>
          </a:xfrm>
          <a:prstGeom prst="rect">
            <a:avLst/>
          </a:prstGeom>
        </p:spPr>
      </p:pic>
      <p:sp>
        <p:nvSpPr>
          <p:cNvPr id="8" name="文本框 7">
            <a:extLst>
              <a:ext uri="{FF2B5EF4-FFF2-40B4-BE49-F238E27FC236}">
                <a16:creationId xmlns:a16="http://schemas.microsoft.com/office/drawing/2014/main" id="{E14CAC73-B2AA-C241-823A-8C490BED0B87}"/>
              </a:ext>
            </a:extLst>
          </p:cNvPr>
          <p:cNvSpPr txBox="1"/>
          <p:nvPr/>
        </p:nvSpPr>
        <p:spPr>
          <a:xfrm>
            <a:off x="2871787" y="5306354"/>
            <a:ext cx="1785938" cy="400110"/>
          </a:xfrm>
          <a:prstGeom prst="rect">
            <a:avLst/>
          </a:prstGeom>
          <a:noFill/>
        </p:spPr>
        <p:txBody>
          <a:bodyPr wrap="square" rtlCol="0">
            <a:spAutoFit/>
          </a:bodyPr>
          <a:lstStyle/>
          <a:p>
            <a:r>
              <a:rPr kumimoji="1" lang="en-US" altLang="zh-CN" sz="2000" dirty="0"/>
              <a:t>Encoder</a:t>
            </a:r>
            <a:r>
              <a:rPr kumimoji="1" lang="zh-CN" altLang="en-US" sz="2000" dirty="0"/>
              <a:t> </a:t>
            </a:r>
          </a:p>
        </p:txBody>
      </p:sp>
      <p:sp>
        <p:nvSpPr>
          <p:cNvPr id="9" name="文本框 8">
            <a:extLst>
              <a:ext uri="{FF2B5EF4-FFF2-40B4-BE49-F238E27FC236}">
                <a16:creationId xmlns:a16="http://schemas.microsoft.com/office/drawing/2014/main" id="{B02A4345-EF98-384E-8B87-BC433E931FC7}"/>
              </a:ext>
            </a:extLst>
          </p:cNvPr>
          <p:cNvSpPr txBox="1"/>
          <p:nvPr/>
        </p:nvSpPr>
        <p:spPr>
          <a:xfrm>
            <a:off x="6338887" y="5271807"/>
            <a:ext cx="1785938" cy="400110"/>
          </a:xfrm>
          <a:prstGeom prst="rect">
            <a:avLst/>
          </a:prstGeom>
          <a:noFill/>
        </p:spPr>
        <p:txBody>
          <a:bodyPr wrap="square" rtlCol="0">
            <a:spAutoFit/>
          </a:bodyPr>
          <a:lstStyle/>
          <a:p>
            <a:r>
              <a:rPr kumimoji="1" lang="en-US" altLang="zh-CN" sz="2000" dirty="0"/>
              <a:t>Decoder</a:t>
            </a:r>
            <a:r>
              <a:rPr kumimoji="1" lang="zh-CN" altLang="en-US" sz="2000" dirty="0"/>
              <a:t> </a:t>
            </a:r>
          </a:p>
        </p:txBody>
      </p:sp>
    </p:spTree>
    <p:extLst>
      <p:ext uri="{BB962C8B-B14F-4D97-AF65-F5344CB8AC3E}">
        <p14:creationId xmlns:p14="http://schemas.microsoft.com/office/powerpoint/2010/main" val="2384064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AC7DB-35AF-6A40-8025-F40927F7DEFD}"/>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7C10D666-B783-4047-B228-AF68F218F725}"/>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Multi-Head</a:t>
            </a:r>
            <a:r>
              <a:rPr kumimoji="1" lang="zh-CN" altLang="en-US" dirty="0"/>
              <a:t> </a:t>
            </a:r>
            <a:r>
              <a:rPr kumimoji="1" lang="en-US" altLang="zh-CN" dirty="0"/>
              <a:t>Attention</a:t>
            </a:r>
          </a:p>
          <a:p>
            <a:pPr marL="0" indent="0">
              <a:buNone/>
            </a:pPr>
            <a:endParaRPr kumimoji="1" lang="zh-CN" altLang="en-US" dirty="0"/>
          </a:p>
        </p:txBody>
      </p:sp>
      <p:pic>
        <p:nvPicPr>
          <p:cNvPr id="5" name="图片 4">
            <a:extLst>
              <a:ext uri="{FF2B5EF4-FFF2-40B4-BE49-F238E27FC236}">
                <a16:creationId xmlns:a16="http://schemas.microsoft.com/office/drawing/2014/main" id="{F753E596-014E-3B4C-AA87-D7ACD8097C79}"/>
              </a:ext>
            </a:extLst>
          </p:cNvPr>
          <p:cNvPicPr>
            <a:picLocks noChangeAspect="1"/>
          </p:cNvPicPr>
          <p:nvPr/>
        </p:nvPicPr>
        <p:blipFill>
          <a:blip r:embed="rId3"/>
          <a:stretch>
            <a:fillRect/>
          </a:stretch>
        </p:blipFill>
        <p:spPr>
          <a:xfrm>
            <a:off x="8185149" y="868680"/>
            <a:ext cx="3822700" cy="5092700"/>
          </a:xfrm>
          <a:prstGeom prst="rect">
            <a:avLst/>
          </a:prstGeom>
        </p:spPr>
      </p:pic>
      <p:pic>
        <p:nvPicPr>
          <p:cNvPr id="6" name="图片 5">
            <a:extLst>
              <a:ext uri="{FF2B5EF4-FFF2-40B4-BE49-F238E27FC236}">
                <a16:creationId xmlns:a16="http://schemas.microsoft.com/office/drawing/2014/main" id="{AA8B0244-9BA8-A449-BB7A-FC3F669C59B5}"/>
              </a:ext>
            </a:extLst>
          </p:cNvPr>
          <p:cNvPicPr>
            <a:picLocks noChangeAspect="1"/>
          </p:cNvPicPr>
          <p:nvPr/>
        </p:nvPicPr>
        <p:blipFill>
          <a:blip r:embed="rId4"/>
          <a:stretch>
            <a:fillRect/>
          </a:stretch>
        </p:blipFill>
        <p:spPr>
          <a:xfrm>
            <a:off x="1682285" y="2302252"/>
            <a:ext cx="6310093" cy="912435"/>
          </a:xfrm>
          <a:prstGeom prst="rect">
            <a:avLst/>
          </a:prstGeom>
        </p:spPr>
      </p:pic>
      <p:sp>
        <p:nvSpPr>
          <p:cNvPr id="7" name="文本框 6">
            <a:extLst>
              <a:ext uri="{FF2B5EF4-FFF2-40B4-BE49-F238E27FC236}">
                <a16:creationId xmlns:a16="http://schemas.microsoft.com/office/drawing/2014/main" id="{E5DA44CC-077E-6243-8A35-04B6E317CC01}"/>
              </a:ext>
            </a:extLst>
          </p:cNvPr>
          <p:cNvSpPr txBox="1"/>
          <p:nvPr/>
        </p:nvSpPr>
        <p:spPr>
          <a:xfrm>
            <a:off x="1857375" y="3629025"/>
            <a:ext cx="4543425" cy="1891993"/>
          </a:xfrm>
          <a:prstGeom prst="rect">
            <a:avLst/>
          </a:prstGeom>
          <a:noFill/>
        </p:spPr>
        <p:txBody>
          <a:bodyPr wrap="square" rtlCol="0">
            <a:spAutoFit/>
          </a:bodyPr>
          <a:lstStyle/>
          <a:p>
            <a:pPr>
              <a:lnSpc>
                <a:spcPct val="150000"/>
              </a:lnSpc>
            </a:pPr>
            <a:r>
              <a:rPr kumimoji="1" lang="en-US" altLang="zh-CN" sz="2000" dirty="0" err="1"/>
              <a:t>head</a:t>
            </a:r>
            <a:r>
              <a:rPr kumimoji="1" lang="en-US" altLang="zh-CN" sz="2000" baseline="-25000" dirty="0" err="1"/>
              <a:t>i</a:t>
            </a:r>
            <a:r>
              <a:rPr kumimoji="1" lang="zh-CN" altLang="en-US" sz="2000" dirty="0"/>
              <a:t>：</a:t>
            </a:r>
            <a:r>
              <a:rPr kumimoji="1" lang="en-US" altLang="zh-CN" sz="2000" dirty="0" err="1"/>
              <a:t>m×d</a:t>
            </a:r>
            <a:r>
              <a:rPr kumimoji="1" lang="en-US" altLang="zh-CN" sz="2000" baseline="-25000" dirty="0" err="1"/>
              <a:t>v</a:t>
            </a:r>
            <a:endParaRPr kumimoji="1" lang="en-US" altLang="zh-CN" sz="2000" dirty="0"/>
          </a:p>
          <a:p>
            <a:pPr>
              <a:lnSpc>
                <a:spcPct val="150000"/>
              </a:lnSpc>
            </a:pPr>
            <a:r>
              <a:rPr kumimoji="1" lang="en-US" altLang="zh-CN" sz="2000" dirty="0"/>
              <a:t>W</a:t>
            </a:r>
            <a:r>
              <a:rPr kumimoji="1" lang="en-US" altLang="zh-CN" sz="2000" baseline="30000" dirty="0"/>
              <a:t>O</a:t>
            </a:r>
            <a:r>
              <a:rPr kumimoji="1" lang="zh-CN" altLang="en-US" sz="2000" dirty="0"/>
              <a:t>：</a:t>
            </a:r>
            <a:r>
              <a:rPr kumimoji="1" lang="en-US" altLang="zh-CN" sz="2000" dirty="0"/>
              <a:t> </a:t>
            </a:r>
            <a:r>
              <a:rPr kumimoji="1" lang="en-US" altLang="zh-CN" sz="2000" dirty="0" err="1"/>
              <a:t>hd</a:t>
            </a:r>
            <a:r>
              <a:rPr kumimoji="1" lang="en-US" altLang="zh-CN" sz="2000" baseline="-25000" dirty="0" err="1"/>
              <a:t>v</a:t>
            </a:r>
            <a:r>
              <a:rPr kumimoji="1" lang="en-US" altLang="zh-CN" sz="2000" baseline="-25000" dirty="0"/>
              <a:t> </a:t>
            </a:r>
            <a:r>
              <a:rPr kumimoji="1" lang="en-US" altLang="zh-CN" sz="2000" dirty="0"/>
              <a:t>×</a:t>
            </a:r>
            <a:r>
              <a:rPr kumimoji="1" lang="en-US" altLang="zh-CN" sz="2000" dirty="0" err="1"/>
              <a:t>d</a:t>
            </a:r>
            <a:r>
              <a:rPr kumimoji="1" lang="en-US" altLang="zh-CN" sz="2000" baseline="-25000" dirty="0" err="1"/>
              <a:t>model</a:t>
            </a:r>
            <a:endParaRPr kumimoji="1" lang="en-US" altLang="zh-CN" sz="2000" dirty="0"/>
          </a:p>
          <a:p>
            <a:pPr>
              <a:lnSpc>
                <a:spcPct val="150000"/>
              </a:lnSpc>
            </a:pPr>
            <a:r>
              <a:rPr kumimoji="1" lang="en-US" altLang="zh-CN" sz="2000" dirty="0" err="1"/>
              <a:t>MultiHead</a:t>
            </a:r>
            <a:r>
              <a:rPr kumimoji="1" lang="zh-CN" altLang="en-US" sz="2000" dirty="0"/>
              <a:t>：</a:t>
            </a:r>
            <a:r>
              <a:rPr kumimoji="1" lang="en-US" altLang="zh-CN" sz="2000" dirty="0" err="1"/>
              <a:t>m×d</a:t>
            </a:r>
            <a:r>
              <a:rPr kumimoji="1" lang="en-US" altLang="zh-CN" sz="2000" baseline="-25000" dirty="0" err="1"/>
              <a:t>model</a:t>
            </a:r>
            <a:endParaRPr kumimoji="1" lang="en-US" altLang="zh-CN" sz="2000" dirty="0"/>
          </a:p>
          <a:p>
            <a:pPr>
              <a:lnSpc>
                <a:spcPct val="150000"/>
              </a:lnSpc>
            </a:pPr>
            <a:r>
              <a:rPr kumimoji="1" lang="en-US" altLang="zh-CN" sz="2000" dirty="0"/>
              <a:t>h</a:t>
            </a:r>
            <a:r>
              <a:rPr kumimoji="1" lang="zh-CN" altLang="en-US" sz="2000" dirty="0"/>
              <a:t> </a:t>
            </a:r>
            <a:r>
              <a:rPr kumimoji="1" lang="en-US" altLang="zh-CN" sz="2000" dirty="0"/>
              <a:t>=</a:t>
            </a:r>
            <a:r>
              <a:rPr kumimoji="1" lang="zh-CN" altLang="en-US" sz="2000" dirty="0"/>
              <a:t> </a:t>
            </a:r>
            <a:r>
              <a:rPr kumimoji="1" lang="en-US" altLang="zh-CN" sz="2000" dirty="0"/>
              <a:t>8</a:t>
            </a:r>
            <a:r>
              <a:rPr kumimoji="1" lang="zh-CN" altLang="en-US" sz="2000" dirty="0"/>
              <a:t>，</a:t>
            </a:r>
            <a:r>
              <a:rPr kumimoji="1" lang="en-US" altLang="zh-CN" sz="2000" dirty="0"/>
              <a:t> </a:t>
            </a:r>
            <a:r>
              <a:rPr kumimoji="1" lang="en-US" altLang="zh-CN" sz="2000" dirty="0" err="1"/>
              <a:t>d</a:t>
            </a:r>
            <a:r>
              <a:rPr kumimoji="1" lang="en-US" altLang="zh-CN" sz="2000" baseline="-25000" dirty="0" err="1"/>
              <a:t>model</a:t>
            </a:r>
            <a:r>
              <a:rPr kumimoji="1" lang="zh-CN" altLang="en-US" sz="2000" dirty="0"/>
              <a:t> </a:t>
            </a:r>
            <a:r>
              <a:rPr kumimoji="1" lang="en-US" altLang="zh-CN" sz="2000" dirty="0"/>
              <a:t>=</a:t>
            </a:r>
            <a:r>
              <a:rPr kumimoji="1" lang="zh-CN" altLang="en-US" sz="2000" dirty="0"/>
              <a:t> </a:t>
            </a:r>
            <a:r>
              <a:rPr kumimoji="1" lang="en-US" altLang="zh-CN" sz="2000" dirty="0"/>
              <a:t>512</a:t>
            </a:r>
            <a:r>
              <a:rPr kumimoji="1" lang="zh-CN" altLang="en-US" sz="2000" dirty="0"/>
              <a:t>，</a:t>
            </a:r>
            <a:r>
              <a:rPr kumimoji="1" lang="en-US" altLang="zh-CN" sz="2000" dirty="0" err="1"/>
              <a:t>d</a:t>
            </a:r>
            <a:r>
              <a:rPr kumimoji="1" lang="en-US" altLang="zh-CN" sz="2000" baseline="-25000" dirty="0" err="1"/>
              <a:t>k</a:t>
            </a:r>
            <a:r>
              <a:rPr kumimoji="1" lang="zh-CN" altLang="en-US" sz="2000" dirty="0"/>
              <a:t> </a:t>
            </a:r>
            <a:r>
              <a:rPr kumimoji="1" lang="en-US" altLang="zh-CN" sz="2000" dirty="0"/>
              <a:t>=</a:t>
            </a:r>
            <a:r>
              <a:rPr kumimoji="1" lang="zh-CN" altLang="en-US" sz="2000" dirty="0"/>
              <a:t> </a:t>
            </a:r>
            <a:r>
              <a:rPr kumimoji="1" lang="en-US" altLang="zh-CN" sz="2000" dirty="0"/>
              <a:t>d</a:t>
            </a:r>
            <a:r>
              <a:rPr kumimoji="1" lang="en-US" altLang="zh-CN" sz="2000" baseline="-25000" dirty="0"/>
              <a:t>v</a:t>
            </a:r>
            <a:r>
              <a:rPr kumimoji="1" lang="zh-CN" altLang="en-US" sz="2000" dirty="0"/>
              <a:t> </a:t>
            </a:r>
            <a:r>
              <a:rPr kumimoji="1" lang="en-US" altLang="zh-CN" sz="2000" dirty="0"/>
              <a:t>=</a:t>
            </a:r>
            <a:r>
              <a:rPr kumimoji="1" lang="zh-CN" altLang="en-US" sz="2000" dirty="0"/>
              <a:t> </a:t>
            </a:r>
            <a:r>
              <a:rPr kumimoji="1" lang="en-US" altLang="zh-CN" sz="2000" dirty="0"/>
              <a:t>64</a:t>
            </a:r>
            <a:endParaRPr kumimoji="1" lang="zh-CN" altLang="en-US" sz="2000" dirty="0"/>
          </a:p>
        </p:txBody>
      </p:sp>
    </p:spTree>
    <p:extLst>
      <p:ext uri="{BB962C8B-B14F-4D97-AF65-F5344CB8AC3E}">
        <p14:creationId xmlns:p14="http://schemas.microsoft.com/office/powerpoint/2010/main" val="3423431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BAE72-C5B9-9544-900C-2513FF06D6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324C357-954A-4D4E-A028-46C5D6EE685D}"/>
              </a:ext>
            </a:extLst>
          </p:cNvPr>
          <p:cNvSpPr>
            <a:spLocks noGrp="1"/>
          </p:cNvSpPr>
          <p:nvPr>
            <p:ph idx="1"/>
          </p:nvPr>
        </p:nvSpPr>
        <p:spPr>
          <a:xfrm>
            <a:off x="1443256" y="1181342"/>
            <a:ext cx="9520158" cy="4490796"/>
          </a:xfrm>
        </p:spPr>
        <p:txBody>
          <a:bodyPr>
            <a:normAutofit/>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Multi-Head</a:t>
            </a:r>
            <a:r>
              <a:rPr kumimoji="1" lang="zh-CN" altLang="en-US" dirty="0"/>
              <a:t> </a:t>
            </a:r>
            <a:r>
              <a:rPr kumimoji="1" lang="en-US" altLang="zh-CN" dirty="0"/>
              <a:t>Attention</a:t>
            </a:r>
          </a:p>
          <a:p>
            <a:pPr lvl="1"/>
            <a:r>
              <a:rPr kumimoji="1" lang="en-US" altLang="zh-CN" dirty="0"/>
              <a:t>1</a:t>
            </a:r>
            <a:r>
              <a:rPr kumimoji="1" lang="zh-CN" altLang="en-US" dirty="0"/>
              <a:t>）</a:t>
            </a:r>
            <a:r>
              <a:rPr lang="zh-CN" altLang="en-US" dirty="0"/>
              <a:t>在</a:t>
            </a:r>
            <a:r>
              <a:rPr lang="en" altLang="zh-CN" dirty="0"/>
              <a:t>encoder-decoder</a:t>
            </a:r>
            <a:r>
              <a:rPr lang="zh-CN" altLang="en-US" dirty="0"/>
              <a:t>的</a:t>
            </a:r>
            <a:r>
              <a:rPr lang="en" altLang="zh-CN" dirty="0"/>
              <a:t>attention</a:t>
            </a:r>
            <a:r>
              <a:rPr lang="zh-CN" altLang="en-US" dirty="0"/>
              <a:t>层，</a:t>
            </a:r>
            <a:r>
              <a:rPr lang="en" altLang="zh-CN" dirty="0"/>
              <a:t>queries</a:t>
            </a:r>
            <a:r>
              <a:rPr lang="zh-CN" altLang="en-US" dirty="0"/>
              <a:t>来自于之前的</a:t>
            </a:r>
            <a:r>
              <a:rPr lang="en" altLang="zh-CN" dirty="0"/>
              <a:t>decoder</a:t>
            </a:r>
            <a:r>
              <a:rPr lang="zh-CN" altLang="en-US" dirty="0"/>
              <a:t>层，而</a:t>
            </a:r>
            <a:r>
              <a:rPr lang="en" altLang="zh-CN" dirty="0"/>
              <a:t>keys</a:t>
            </a:r>
            <a:r>
              <a:rPr lang="zh-CN" altLang="en-US" dirty="0"/>
              <a:t>和</a:t>
            </a:r>
            <a:r>
              <a:rPr lang="en" altLang="zh-CN" dirty="0"/>
              <a:t>values</a:t>
            </a:r>
            <a:r>
              <a:rPr lang="zh-CN" altLang="en-US" dirty="0"/>
              <a:t>都来自于</a:t>
            </a:r>
            <a:r>
              <a:rPr lang="en" altLang="zh-CN" dirty="0"/>
              <a:t>encoder</a:t>
            </a:r>
            <a:r>
              <a:rPr lang="zh-CN" altLang="en-US" dirty="0"/>
              <a:t>的输出。这使得</a:t>
            </a:r>
            <a:r>
              <a:rPr lang="en-US" altLang="zh-CN" dirty="0"/>
              <a:t>decoder</a:t>
            </a:r>
            <a:r>
              <a:rPr lang="zh-CN" altLang="en-US" dirty="0"/>
              <a:t>中的每个位置都注意输入序列中的所有位置。</a:t>
            </a:r>
            <a:endParaRPr lang="en-US" altLang="zh-CN" dirty="0"/>
          </a:p>
          <a:p>
            <a:pPr lvl="1"/>
            <a:r>
              <a:rPr kumimoji="1" lang="en-US" altLang="zh-CN" dirty="0"/>
              <a:t>2</a:t>
            </a:r>
            <a:r>
              <a:rPr kumimoji="1" lang="zh-CN" altLang="en-US" dirty="0"/>
              <a:t>）</a:t>
            </a:r>
            <a:r>
              <a:rPr lang="zh-CN" altLang="en-US" dirty="0"/>
              <a:t>在</a:t>
            </a:r>
            <a:r>
              <a:rPr lang="en" altLang="zh-CN" dirty="0"/>
              <a:t>encoder</a:t>
            </a:r>
            <a:r>
              <a:rPr lang="zh-CN" altLang="en-US" dirty="0"/>
              <a:t>含有</a:t>
            </a:r>
            <a:r>
              <a:rPr lang="en" altLang="zh-CN" dirty="0"/>
              <a:t>self-attention</a:t>
            </a:r>
            <a:r>
              <a:rPr lang="zh-CN" altLang="en-US" dirty="0"/>
              <a:t>层。在一个</a:t>
            </a:r>
            <a:r>
              <a:rPr lang="en" altLang="zh-CN" dirty="0"/>
              <a:t>self-attention</a:t>
            </a:r>
            <a:r>
              <a:rPr lang="zh-CN" altLang="en-US" dirty="0"/>
              <a:t>层中，所有的</a:t>
            </a:r>
            <a:r>
              <a:rPr lang="en" altLang="zh-CN" dirty="0"/>
              <a:t>keys, values</a:t>
            </a:r>
            <a:r>
              <a:rPr lang="zh-CN" altLang="en-US" dirty="0"/>
              <a:t>以及</a:t>
            </a:r>
            <a:r>
              <a:rPr lang="en" altLang="zh-CN" dirty="0"/>
              <a:t>queries</a:t>
            </a:r>
            <a:r>
              <a:rPr lang="zh-CN" altLang="en-US" dirty="0"/>
              <a:t>都来自于</a:t>
            </a:r>
            <a:r>
              <a:rPr lang="en" altLang="zh-CN" dirty="0"/>
              <a:t>encoder</a:t>
            </a:r>
            <a:r>
              <a:rPr lang="zh-CN" altLang="en-US" dirty="0"/>
              <a:t>前一层的输出。这使得</a:t>
            </a:r>
            <a:r>
              <a:rPr lang="en-US" altLang="zh-CN" dirty="0"/>
              <a:t>encoder</a:t>
            </a:r>
            <a:r>
              <a:rPr lang="zh-CN" altLang="en-US" dirty="0"/>
              <a:t>中的每个位置都注意</a:t>
            </a:r>
            <a:r>
              <a:rPr lang="en" altLang="zh-CN" dirty="0"/>
              <a:t>encoder</a:t>
            </a:r>
            <a:r>
              <a:rPr lang="zh-CN" altLang="en-US" dirty="0"/>
              <a:t>前一层的所有位置。</a:t>
            </a:r>
            <a:endParaRPr lang="en-US" altLang="zh-CN" dirty="0"/>
          </a:p>
          <a:p>
            <a:pPr lvl="1"/>
            <a:r>
              <a:rPr kumimoji="1" lang="en-US" altLang="zh-CN" dirty="0"/>
              <a:t>3</a:t>
            </a:r>
            <a:r>
              <a:rPr kumimoji="1" lang="zh-CN" altLang="en-US" dirty="0"/>
              <a:t>）</a:t>
            </a:r>
            <a:r>
              <a:rPr lang="zh-CN" altLang="en-US" dirty="0"/>
              <a:t>在</a:t>
            </a:r>
            <a:r>
              <a:rPr lang="en-US" altLang="zh-CN" dirty="0"/>
              <a:t>de</a:t>
            </a:r>
            <a:r>
              <a:rPr lang="en" altLang="zh-CN" dirty="0"/>
              <a:t>coder</a:t>
            </a:r>
            <a:r>
              <a:rPr lang="zh-CN" altLang="en-US" dirty="0"/>
              <a:t>也含有</a:t>
            </a:r>
            <a:r>
              <a:rPr lang="en" altLang="zh-CN" dirty="0"/>
              <a:t>self-attention</a:t>
            </a:r>
            <a:r>
              <a:rPr lang="zh-CN" altLang="en-US" dirty="0"/>
              <a:t>层。不同的是在</a:t>
            </a:r>
            <a:r>
              <a:rPr lang="en" altLang="zh-CN" dirty="0"/>
              <a:t>Scaled Dot-Product Attention</a:t>
            </a:r>
          </a:p>
          <a:p>
            <a:pPr lvl="1"/>
            <a:r>
              <a:rPr lang="zh-CN" altLang="en-US" dirty="0"/>
              <a:t>操作中加了一个</a:t>
            </a:r>
            <a:r>
              <a:rPr lang="en" altLang="zh-CN" dirty="0"/>
              <a:t>mask</a:t>
            </a:r>
            <a:r>
              <a:rPr lang="zh-CN" altLang="en-US" dirty="0"/>
              <a:t>的操作（设置为负无穷），这个操作是保证</a:t>
            </a:r>
            <a:r>
              <a:rPr lang="en" altLang="zh-CN" dirty="0" err="1"/>
              <a:t>softmax</a:t>
            </a:r>
            <a:r>
              <a:rPr lang="zh-CN" altLang="en-US" dirty="0"/>
              <a:t>操作之后不会将非法的</a:t>
            </a:r>
            <a:r>
              <a:rPr lang="en-US" altLang="zh-CN" dirty="0"/>
              <a:t>values</a:t>
            </a:r>
            <a:r>
              <a:rPr lang="zh-CN" altLang="en-US" dirty="0"/>
              <a:t>连到</a:t>
            </a:r>
            <a:r>
              <a:rPr lang="en-US" altLang="zh-CN" dirty="0"/>
              <a:t>attention</a:t>
            </a:r>
            <a:r>
              <a:rPr lang="zh-CN" altLang="en-US" dirty="0"/>
              <a:t>中。</a:t>
            </a:r>
            <a:endParaRPr kumimoji="1" lang="zh-CN" altLang="en-US" dirty="0"/>
          </a:p>
        </p:txBody>
      </p:sp>
    </p:spTree>
    <p:extLst>
      <p:ext uri="{BB962C8B-B14F-4D97-AF65-F5344CB8AC3E}">
        <p14:creationId xmlns:p14="http://schemas.microsoft.com/office/powerpoint/2010/main" val="460932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BAE72-C5B9-9544-900C-2513FF06D6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324C357-954A-4D4E-A028-46C5D6EE685D}"/>
              </a:ext>
            </a:extLst>
          </p:cNvPr>
          <p:cNvSpPr>
            <a:spLocks noGrp="1"/>
          </p:cNvSpPr>
          <p:nvPr>
            <p:ph idx="1"/>
          </p:nvPr>
        </p:nvSpPr>
        <p:spPr/>
        <p:txBody>
          <a:bodyPr/>
          <a:lstStyle/>
          <a:p>
            <a:r>
              <a:rPr kumimoji="1" lang="en-US" altLang="zh-CN" dirty="0"/>
              <a:t>Why</a:t>
            </a:r>
            <a:r>
              <a:rPr kumimoji="1" lang="zh-CN" altLang="en-US" dirty="0"/>
              <a:t> </a:t>
            </a:r>
            <a:r>
              <a:rPr kumimoji="1" lang="en-US" altLang="zh-CN" dirty="0"/>
              <a:t>Self-Attention(2018)</a:t>
            </a:r>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zh-CN" altLang="en-US" dirty="0"/>
              <a:t>本文提出非循环网络之所以表现出更好的性能，是因为它们有更强的语义特征提取能力，而不是因为它们能用更短的路径去捕捉长期依赖问题。</a:t>
            </a:r>
            <a:endParaRPr kumimoji="1" lang="en-US" altLang="zh-CN" dirty="0"/>
          </a:p>
          <a:p>
            <a:pPr lvl="1"/>
            <a:r>
              <a:rPr kumimoji="1" lang="zh-CN" altLang="en-US" dirty="0"/>
              <a:t>模型：</a:t>
            </a:r>
            <a:r>
              <a:rPr kumimoji="1" lang="en-US" altLang="zh-CN" dirty="0"/>
              <a:t>RNNS2S</a:t>
            </a:r>
            <a:r>
              <a:rPr kumimoji="1" lang="zh-CN" altLang="en-US" dirty="0"/>
              <a:t>、</a:t>
            </a:r>
            <a:r>
              <a:rPr kumimoji="1" lang="en-US" altLang="zh-CN" dirty="0"/>
              <a:t>CNNS2S</a:t>
            </a:r>
            <a:r>
              <a:rPr kumimoji="1" lang="zh-CN" altLang="en-US" dirty="0"/>
              <a:t>、</a:t>
            </a:r>
            <a:r>
              <a:rPr kumimoji="1" lang="en-US" altLang="zh-CN" dirty="0"/>
              <a:t>Transformer</a:t>
            </a:r>
          </a:p>
          <a:p>
            <a:pPr lvl="1"/>
            <a:r>
              <a:rPr kumimoji="1" lang="zh-CN" altLang="en-US" dirty="0"/>
              <a:t>任务：</a:t>
            </a:r>
            <a:r>
              <a:rPr kumimoji="1" lang="en-US" altLang="zh-CN" dirty="0"/>
              <a:t>Subject-verb</a:t>
            </a:r>
            <a:r>
              <a:rPr kumimoji="1" lang="zh-CN" altLang="en-US" dirty="0"/>
              <a:t> </a:t>
            </a:r>
            <a:r>
              <a:rPr kumimoji="1" lang="en-US" altLang="zh-CN" dirty="0"/>
              <a:t>Agreement</a:t>
            </a:r>
            <a:r>
              <a:rPr kumimoji="1" lang="zh-CN" altLang="en-US" dirty="0"/>
              <a:t>（需要建模长期依赖）</a:t>
            </a:r>
            <a:endParaRPr kumimoji="1" lang="en-US" altLang="zh-CN" dirty="0"/>
          </a:p>
          <a:p>
            <a:pPr lvl="1"/>
            <a:r>
              <a:rPr kumimoji="1" lang="en-US" altLang="zh-CN" dirty="0"/>
              <a:t>	</a:t>
            </a:r>
            <a:r>
              <a:rPr kumimoji="1" lang="zh-CN" altLang="en-US" dirty="0"/>
              <a:t>     </a:t>
            </a:r>
            <a:r>
              <a:rPr kumimoji="1" lang="en-US" altLang="zh-CN" dirty="0"/>
              <a:t>Word</a:t>
            </a:r>
            <a:r>
              <a:rPr kumimoji="1" lang="zh-CN" altLang="en-US" dirty="0"/>
              <a:t> </a:t>
            </a:r>
            <a:r>
              <a:rPr kumimoji="1" lang="en-US" altLang="zh-CN" dirty="0"/>
              <a:t>Sense</a:t>
            </a:r>
            <a:r>
              <a:rPr kumimoji="1" lang="zh-CN" altLang="en-US" dirty="0"/>
              <a:t> </a:t>
            </a:r>
            <a:r>
              <a:rPr kumimoji="1" lang="en-US" altLang="zh-CN" dirty="0"/>
              <a:t>Disambiguation</a:t>
            </a:r>
            <a:r>
              <a:rPr kumimoji="1" lang="zh-CN" altLang="en-US" dirty="0"/>
              <a:t>（需要提取语义特征）</a:t>
            </a:r>
          </a:p>
          <a:p>
            <a:pPr lvl="1"/>
            <a:endParaRPr kumimoji="1" lang="zh-CN" altLang="en-US" dirty="0"/>
          </a:p>
        </p:txBody>
      </p:sp>
      <p:sp>
        <p:nvSpPr>
          <p:cNvPr id="4" name="矩形 3">
            <a:extLst>
              <a:ext uri="{FF2B5EF4-FFF2-40B4-BE49-F238E27FC236}">
                <a16:creationId xmlns:a16="http://schemas.microsoft.com/office/drawing/2014/main" id="{124B39B5-530C-4844-ABA1-AE4E27902F55}"/>
              </a:ext>
            </a:extLst>
          </p:cNvPr>
          <p:cNvSpPr/>
          <p:nvPr/>
        </p:nvSpPr>
        <p:spPr>
          <a:xfrm>
            <a:off x="0" y="6119336"/>
            <a:ext cx="4700588" cy="738664"/>
          </a:xfrm>
          <a:prstGeom prst="rect">
            <a:avLst/>
          </a:prstGeom>
        </p:spPr>
        <p:txBody>
          <a:bodyPr wrap="square">
            <a:spAutoFit/>
          </a:bodyPr>
          <a:lstStyle/>
          <a:p>
            <a:r>
              <a:rPr lang="en" altLang="zh-CN" sz="1400" dirty="0">
                <a:solidFill>
                  <a:srgbClr val="222222"/>
                </a:solidFill>
                <a:latin typeface="Arial" panose="020B0604020202020204" pitchFamily="34" charset="0"/>
              </a:rPr>
              <a:t>Tang G, Müller M, Rios A, et al. Why Self-Attention? A Targeted Evaluation of Neural Machine Translation Architectures[J].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arXiv:1808.08946, 2018.</a:t>
            </a:r>
            <a:endParaRPr lang="zh-CN" altLang="en-US" sz="1400" dirty="0"/>
          </a:p>
        </p:txBody>
      </p:sp>
    </p:spTree>
    <p:extLst>
      <p:ext uri="{BB962C8B-B14F-4D97-AF65-F5344CB8AC3E}">
        <p14:creationId xmlns:p14="http://schemas.microsoft.com/office/powerpoint/2010/main" val="204534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A3E34-D547-7E44-99B2-F098650EF9B1}"/>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9FE188-EC77-0746-8FC8-AF6167097F62}"/>
                  </a:ext>
                </a:extLst>
              </p:cNvPr>
              <p:cNvSpPr>
                <a:spLocks noGrp="1"/>
              </p:cNvSpPr>
              <p:nvPr>
                <p:ph idx="1"/>
              </p:nvPr>
            </p:nvSpPr>
            <p:spPr>
              <a:xfrm>
                <a:off x="1443256" y="1181342"/>
                <a:ext cx="5128994" cy="4319346"/>
              </a:xfrm>
            </p:spPr>
            <p:txBody>
              <a:bodyPr>
                <a:normAutofit/>
              </a:bodyPr>
              <a:lstStyle/>
              <a:p>
                <a:r>
                  <a:rPr kumimoji="1" lang="en-US" altLang="zh-CN" dirty="0"/>
                  <a:t>Why</a:t>
                </a:r>
                <a:r>
                  <a:rPr kumimoji="1" lang="zh-CN" altLang="en-US" dirty="0"/>
                  <a:t> </a:t>
                </a:r>
                <a:r>
                  <a:rPr kumimoji="1" lang="en-US" altLang="zh-CN" dirty="0"/>
                  <a:t>Self-Attention(2018)</a:t>
                </a:r>
              </a:p>
              <a:p>
                <a:pPr marL="800100" lvl="1" indent="-342900">
                  <a:buFont typeface="Arial" panose="020B0604020202020204" pitchFamily="34" charset="0"/>
                  <a:buChar char="•"/>
                </a:pPr>
                <a:r>
                  <a:rPr kumimoji="1" lang="en-US" altLang="zh-CN" dirty="0"/>
                  <a:t>Subject-verb</a:t>
                </a:r>
                <a:r>
                  <a:rPr kumimoji="1" lang="zh-CN" altLang="en-US" dirty="0"/>
                  <a:t> </a:t>
                </a:r>
                <a:r>
                  <a:rPr kumimoji="1" lang="en-US" altLang="zh-CN" dirty="0"/>
                  <a:t>Agreement</a:t>
                </a:r>
              </a:p>
              <a:p>
                <a:pPr lvl="1"/>
                <a:r>
                  <a:rPr kumimoji="1" lang="en-US" altLang="zh-CN" dirty="0"/>
                  <a:t>Path-length:</a:t>
                </a:r>
              </a:p>
              <a:p>
                <a:pPr lvl="1"/>
                <a:r>
                  <a:rPr kumimoji="1" lang="en-US" altLang="zh-CN" dirty="0"/>
                  <a:t>RNNS2S</a:t>
                </a:r>
                <a:r>
                  <a:rPr kumimoji="1" lang="zh-CN" altLang="en-US" dirty="0"/>
                  <a:t>：</a:t>
                </a:r>
                <a:r>
                  <a:rPr kumimoji="1" lang="en-US" altLang="zh-CN" dirty="0"/>
                  <a:t>n</a:t>
                </a:r>
              </a:p>
              <a:p>
                <a:pPr lvl="1"/>
                <a:r>
                  <a:rPr kumimoji="1" lang="en-US" altLang="zh-CN" dirty="0"/>
                  <a:t>CNNS2S</a:t>
                </a:r>
                <a:r>
                  <a:rPr kumimoji="1" lang="zh-CN" altLang="en-US" dirty="0"/>
                  <a:t>：</a:t>
                </a:r>
                <a14:m>
                  <m:oMath xmlns:m="http://schemas.openxmlformats.org/officeDocument/2006/math">
                    <m:d>
                      <m:dPr>
                        <m:begChr m:val="⌈"/>
                        <m:endChr m:val="⌉"/>
                        <m:ctrlPr>
                          <a:rPr kumimoji="1" lang="zh-CN" altLang="en-US" i="1" smtClean="0">
                            <a:latin typeface="Cambria Math" panose="02040503050406030204" pitchFamily="18" charset="0"/>
                          </a:rPr>
                        </m:ctrlPr>
                      </m:dPr>
                      <m:e>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e>
                    </m:d>
                  </m:oMath>
                </a14:m>
                <a:endParaRPr kumimoji="1" lang="en-US" altLang="zh-CN" dirty="0"/>
              </a:p>
              <a:p>
                <a:pPr lvl="1"/>
                <a:r>
                  <a:rPr kumimoji="1" lang="en-US" altLang="zh-CN" dirty="0"/>
                  <a:t>Transformer</a:t>
                </a:r>
                <a:r>
                  <a:rPr kumimoji="1" lang="zh-CN" altLang="en-US" dirty="0"/>
                  <a:t>：</a:t>
                </a:r>
                <a:r>
                  <a:rPr kumimoji="1" lang="en-US" altLang="zh-CN" dirty="0"/>
                  <a:t>1</a:t>
                </a:r>
              </a:p>
              <a:p>
                <a:pPr lvl="1"/>
                <a:r>
                  <a:rPr kumimoji="1" lang="en-US" altLang="zh-CN" dirty="0"/>
                  <a:t>CNNS2S</a:t>
                </a:r>
                <a:r>
                  <a:rPr kumimoji="1" lang="zh-CN" altLang="en-US" dirty="0"/>
                  <a:t>和</a:t>
                </a:r>
                <a:r>
                  <a:rPr kumimoji="1" lang="en-US" altLang="zh-CN" dirty="0"/>
                  <a:t>Transformer</a:t>
                </a:r>
                <a:r>
                  <a:rPr kumimoji="1" lang="zh-CN" altLang="en-US" dirty="0"/>
                  <a:t>和</a:t>
                </a:r>
                <a:r>
                  <a:rPr kumimoji="1" lang="en-US" altLang="zh-CN" dirty="0"/>
                  <a:t>RNNS2S</a:t>
                </a:r>
                <a:r>
                  <a:rPr kumimoji="1" lang="zh-CN" altLang="en-US" dirty="0"/>
                  <a:t>相比，并没有更好地捕捉长期依赖，尽管它们连接单词的路径长度更短。</a:t>
                </a:r>
              </a:p>
            </p:txBody>
          </p:sp>
        </mc:Choice>
        <mc:Fallback xmlns="">
          <p:sp>
            <p:nvSpPr>
              <p:cNvPr id="3" name="内容占位符 2">
                <a:extLst>
                  <a:ext uri="{FF2B5EF4-FFF2-40B4-BE49-F238E27FC236}">
                    <a16:creationId xmlns:a16="http://schemas.microsoft.com/office/drawing/2014/main" id="{A89FE188-EC77-0746-8FC8-AF6167097F62}"/>
                  </a:ext>
                </a:extLst>
              </p:cNvPr>
              <p:cNvSpPr>
                <a:spLocks noGrp="1" noRot="1" noChangeAspect="1" noMove="1" noResize="1" noEditPoints="1" noAdjustHandles="1" noChangeArrowheads="1" noChangeShapeType="1" noTextEdit="1"/>
              </p:cNvSpPr>
              <p:nvPr>
                <p:ph idx="1"/>
              </p:nvPr>
            </p:nvSpPr>
            <p:spPr>
              <a:xfrm>
                <a:off x="1443256" y="1181342"/>
                <a:ext cx="5128994" cy="4319346"/>
              </a:xfrm>
              <a:blipFill>
                <a:blip r:embed="rId3"/>
                <a:stretch>
                  <a:fillRect l="-1481" t="-880" r="-395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CCE6AF9-8A85-CE4B-B1C5-6BA1B1070860}"/>
              </a:ext>
            </a:extLst>
          </p:cNvPr>
          <p:cNvPicPr>
            <a:picLocks noChangeAspect="1"/>
          </p:cNvPicPr>
          <p:nvPr/>
        </p:nvPicPr>
        <p:blipFill>
          <a:blip r:embed="rId4"/>
          <a:stretch>
            <a:fillRect/>
          </a:stretch>
        </p:blipFill>
        <p:spPr>
          <a:xfrm>
            <a:off x="6441278" y="997267"/>
            <a:ext cx="5750722" cy="5089333"/>
          </a:xfrm>
          <a:prstGeom prst="rect">
            <a:avLst/>
          </a:prstGeom>
        </p:spPr>
      </p:pic>
    </p:spTree>
    <p:extLst>
      <p:ext uri="{BB962C8B-B14F-4D97-AF65-F5344CB8AC3E}">
        <p14:creationId xmlns:p14="http://schemas.microsoft.com/office/powerpoint/2010/main" val="2446244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99614-CF58-D04B-9440-E3EE2828FA92}"/>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92F91870-A6D9-BF43-8FD6-A7CC21CBA083}"/>
              </a:ext>
            </a:extLst>
          </p:cNvPr>
          <p:cNvSpPr>
            <a:spLocks noGrp="1"/>
          </p:cNvSpPr>
          <p:nvPr>
            <p:ph idx="1"/>
          </p:nvPr>
        </p:nvSpPr>
        <p:spPr/>
        <p:txBody>
          <a:bodyPr/>
          <a:lstStyle/>
          <a:p>
            <a:r>
              <a:rPr kumimoji="1" lang="en-US" altLang="zh-CN" dirty="0"/>
              <a:t>Why</a:t>
            </a:r>
            <a:r>
              <a:rPr kumimoji="1" lang="zh-CN" altLang="en-US" dirty="0"/>
              <a:t> </a:t>
            </a:r>
            <a:r>
              <a:rPr kumimoji="1" lang="en-US" altLang="zh-CN" dirty="0"/>
              <a:t>Self-Attention(2018)</a:t>
            </a:r>
          </a:p>
          <a:p>
            <a:pPr marL="800100" lvl="1" indent="-342900">
              <a:buFont typeface="Arial" panose="020B0604020202020204" pitchFamily="34" charset="0"/>
              <a:buChar char="•"/>
            </a:pPr>
            <a:r>
              <a:rPr kumimoji="1" lang="en-US" altLang="zh-CN" dirty="0"/>
              <a:t>Word</a:t>
            </a:r>
            <a:r>
              <a:rPr kumimoji="1" lang="zh-CN" altLang="en-US" dirty="0"/>
              <a:t> </a:t>
            </a:r>
            <a:r>
              <a:rPr kumimoji="1" lang="en-US" altLang="zh-CN" dirty="0"/>
              <a:t>Sense</a:t>
            </a:r>
            <a:r>
              <a:rPr kumimoji="1" lang="zh-CN" altLang="en-US" dirty="0"/>
              <a:t> </a:t>
            </a:r>
            <a:r>
              <a:rPr kumimoji="1" lang="en-US" altLang="zh-CN" dirty="0"/>
              <a:t>Disambiguation</a:t>
            </a:r>
          </a:p>
          <a:p>
            <a:pPr lvl="1"/>
            <a:r>
              <a:rPr kumimoji="1" lang="en-US" altLang="zh-CN" dirty="0"/>
              <a:t>Transformer</a:t>
            </a:r>
            <a:r>
              <a:rPr kumimoji="1" lang="zh-CN" altLang="en-US" dirty="0"/>
              <a:t>有更强的语义提取能力。不仅仅是编码部分，还包括解码部分。</a:t>
            </a:r>
          </a:p>
        </p:txBody>
      </p:sp>
      <p:pic>
        <p:nvPicPr>
          <p:cNvPr id="4" name="图片 3">
            <a:extLst>
              <a:ext uri="{FF2B5EF4-FFF2-40B4-BE49-F238E27FC236}">
                <a16:creationId xmlns:a16="http://schemas.microsoft.com/office/drawing/2014/main" id="{55A60987-96E9-FD4E-A13E-CBC94D8041BD}"/>
              </a:ext>
            </a:extLst>
          </p:cNvPr>
          <p:cNvPicPr>
            <a:picLocks noChangeAspect="1"/>
          </p:cNvPicPr>
          <p:nvPr/>
        </p:nvPicPr>
        <p:blipFill>
          <a:blip r:embed="rId3"/>
          <a:stretch>
            <a:fillRect/>
          </a:stretch>
        </p:blipFill>
        <p:spPr>
          <a:xfrm>
            <a:off x="1938258" y="2721226"/>
            <a:ext cx="9025156" cy="2796858"/>
          </a:xfrm>
          <a:prstGeom prst="rect">
            <a:avLst/>
          </a:prstGeom>
        </p:spPr>
      </p:pic>
    </p:spTree>
    <p:extLst>
      <p:ext uri="{BB962C8B-B14F-4D97-AF65-F5344CB8AC3E}">
        <p14:creationId xmlns:p14="http://schemas.microsoft.com/office/powerpoint/2010/main" val="3902170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00B3F-01AE-A04A-AD1D-1BB4AD274675}"/>
              </a:ext>
            </a:extLst>
          </p:cNvPr>
          <p:cNvSpPr>
            <a:spLocks noGrp="1"/>
          </p:cNvSpPr>
          <p:nvPr>
            <p:ph type="title"/>
          </p:nvPr>
        </p:nvSpPr>
        <p:spPr/>
        <p:txBody>
          <a:bodyPr/>
          <a:lstStyle/>
          <a:p>
            <a:r>
              <a:rPr kumimoji="1" lang="en-US" altLang="zh-CN" dirty="0"/>
              <a:t>NMT</a:t>
            </a:r>
            <a:r>
              <a:rPr kumimoji="1" lang="zh-CN" altLang="en-US" dirty="0"/>
              <a:t> </a:t>
            </a:r>
            <a:r>
              <a:rPr kumimoji="1" lang="en-US" altLang="zh-CN" dirty="0"/>
              <a:t>Results</a:t>
            </a:r>
            <a:endParaRPr kumimoji="1" lang="zh-CN" altLang="en-US" dirty="0"/>
          </a:p>
        </p:txBody>
      </p:sp>
      <p:graphicFrame>
        <p:nvGraphicFramePr>
          <p:cNvPr id="4" name="内容占位符 3">
            <a:extLst>
              <a:ext uri="{FF2B5EF4-FFF2-40B4-BE49-F238E27FC236}">
                <a16:creationId xmlns:a16="http://schemas.microsoft.com/office/drawing/2014/main" id="{22E0A050-C09E-4743-9BAD-547FB3F46746}"/>
              </a:ext>
            </a:extLst>
          </p:cNvPr>
          <p:cNvGraphicFramePr>
            <a:graphicFrameLocks noGrp="1"/>
          </p:cNvGraphicFramePr>
          <p:nvPr>
            <p:ph idx="1"/>
            <p:extLst>
              <p:ext uri="{D42A27DB-BD31-4B8C-83A1-F6EECF244321}">
                <p14:modId xmlns:p14="http://schemas.microsoft.com/office/powerpoint/2010/main" val="2477993302"/>
              </p:ext>
            </p:extLst>
          </p:nvPr>
        </p:nvGraphicFramePr>
        <p:xfrm>
          <a:off x="1443038" y="1181100"/>
          <a:ext cx="9520238" cy="3962400"/>
        </p:xfrm>
        <a:graphic>
          <a:graphicData uri="http://schemas.openxmlformats.org/drawingml/2006/table">
            <a:tbl>
              <a:tblPr firstRow="1" bandRow="1">
                <a:tableStyleId>{5C22544A-7EE6-4342-B048-85BDC9FD1C3A}</a:tableStyleId>
              </a:tblPr>
              <a:tblGrid>
                <a:gridCol w="4760119">
                  <a:extLst>
                    <a:ext uri="{9D8B030D-6E8A-4147-A177-3AD203B41FA5}">
                      <a16:colId xmlns:a16="http://schemas.microsoft.com/office/drawing/2014/main" val="128513466"/>
                    </a:ext>
                  </a:extLst>
                </a:gridCol>
                <a:gridCol w="4760119">
                  <a:extLst>
                    <a:ext uri="{9D8B030D-6E8A-4147-A177-3AD203B41FA5}">
                      <a16:colId xmlns:a16="http://schemas.microsoft.com/office/drawing/2014/main" val="2772743359"/>
                    </a:ext>
                  </a:extLst>
                </a:gridCol>
              </a:tblGrid>
              <a:tr h="370840">
                <a:tc>
                  <a:txBody>
                    <a:bodyPr/>
                    <a:lstStyle/>
                    <a:p>
                      <a:r>
                        <a:rPr lang="en-US" altLang="zh-CN" sz="2000" dirty="0">
                          <a:solidFill>
                            <a:sysClr val="windowText" lastClr="000000"/>
                          </a:solidFill>
                        </a:rPr>
                        <a:t>System</a:t>
                      </a:r>
                      <a:endParaRPr lang="zh-CN"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ysClr val="windowText" lastClr="000000"/>
                          </a:solidFill>
                        </a:rPr>
                        <a:t>WMT’14</a:t>
                      </a:r>
                      <a:r>
                        <a:rPr lang="zh-CN" altLang="en-US" sz="2000" dirty="0">
                          <a:solidFill>
                            <a:sysClr val="windowText" lastClr="000000"/>
                          </a:solidFill>
                        </a:rPr>
                        <a:t> </a:t>
                      </a:r>
                      <a:r>
                        <a:rPr lang="en-US" altLang="zh-CN" sz="2000" dirty="0">
                          <a:solidFill>
                            <a:sysClr val="windowText" lastClr="000000"/>
                          </a:solidFill>
                        </a:rPr>
                        <a:t>English/French</a:t>
                      </a:r>
                      <a:endParaRPr lang="zh-CN"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3836395"/>
                  </a:ext>
                </a:extLst>
              </a:tr>
              <a:tr h="370840">
                <a:tc>
                  <a:txBody>
                    <a:bodyPr/>
                    <a:lstStyle/>
                    <a:p>
                      <a:r>
                        <a:rPr lang="en-US" altLang="zh-CN" sz="2000" dirty="0"/>
                        <a:t>Phrase-based</a:t>
                      </a:r>
                      <a:r>
                        <a:rPr lang="zh-CN" altLang="en-US" sz="2000" dirty="0"/>
                        <a:t> </a:t>
                      </a:r>
                      <a:r>
                        <a:rPr lang="en-US" altLang="zh-CN" sz="2000" dirty="0"/>
                        <a:t>SMT(Moses)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33.30</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982107"/>
                  </a:ext>
                </a:extLst>
              </a:tr>
              <a:tr h="370840">
                <a:tc>
                  <a:txBody>
                    <a:bodyPr/>
                    <a:lstStyle/>
                    <a:p>
                      <a:r>
                        <a:rPr lang="en-US" altLang="zh-CN" sz="2000" dirty="0"/>
                        <a:t>RNN</a:t>
                      </a:r>
                      <a:r>
                        <a:rPr lang="zh-CN" altLang="en-US" sz="2000" dirty="0"/>
                        <a:t> </a:t>
                      </a:r>
                      <a:r>
                        <a:rPr lang="en-US" altLang="zh-CN" sz="2000" dirty="0"/>
                        <a:t>Encoder-Decoder(2014)</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33.87</a:t>
                      </a:r>
                      <a:r>
                        <a:rPr lang="zh-CN" altLang="en-US" sz="2000" dirty="0"/>
                        <a:t> </a:t>
                      </a:r>
                      <a:r>
                        <a:rPr lang="en-US" altLang="zh-CN" sz="2000" dirty="0"/>
                        <a:t>/</a:t>
                      </a:r>
                      <a:r>
                        <a:rPr lang="zh-CN" altLang="en-US" sz="2000" dirty="0"/>
                        <a:t> </a:t>
                      </a:r>
                      <a:r>
                        <a:rPr lang="en-US" altLang="zh-CN" sz="2000" dirty="0"/>
                        <a:t>34.54(+SMT)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737222"/>
                  </a:ext>
                </a:extLst>
              </a:tr>
              <a:tr h="370840">
                <a:tc>
                  <a:txBody>
                    <a:bodyPr/>
                    <a:lstStyle/>
                    <a:p>
                      <a:r>
                        <a:rPr lang="en-US" altLang="zh-CN" sz="2000" dirty="0"/>
                        <a:t>Deep</a:t>
                      </a:r>
                      <a:r>
                        <a:rPr lang="zh-CN" altLang="en-US" sz="2000" dirty="0"/>
                        <a:t> </a:t>
                      </a:r>
                      <a:r>
                        <a:rPr lang="en-US" altLang="zh-CN" sz="2000" dirty="0"/>
                        <a:t>LSTM</a:t>
                      </a:r>
                      <a:r>
                        <a:rPr lang="zh-CN" altLang="en-US" sz="2000" dirty="0"/>
                        <a:t> </a:t>
                      </a:r>
                      <a:r>
                        <a:rPr lang="en-US" altLang="zh-CN" sz="2000" dirty="0"/>
                        <a:t>Encoder-Decoder(2014)</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34.81</a:t>
                      </a:r>
                      <a:r>
                        <a:rPr lang="zh-CN" altLang="en-US" sz="2000" dirty="0"/>
                        <a:t> </a:t>
                      </a:r>
                      <a:r>
                        <a:rPr lang="en-US" altLang="zh-CN" sz="2000" dirty="0"/>
                        <a:t>/</a:t>
                      </a:r>
                      <a:r>
                        <a:rPr lang="zh-CN" altLang="en-US" sz="2000" dirty="0"/>
                        <a:t> </a:t>
                      </a:r>
                      <a:r>
                        <a:rPr lang="en-US" altLang="zh-CN" sz="2000" dirty="0"/>
                        <a:t>36.50(+SMT)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51509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RNN-Search(2014)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28.45</a:t>
                      </a:r>
                      <a:r>
                        <a:rPr lang="zh-CN" altLang="en-US" sz="2000" dirty="0"/>
                        <a:t> </a:t>
                      </a:r>
                      <a:r>
                        <a:rPr lang="en-US" altLang="zh-CN" sz="2000" dirty="0"/>
                        <a:t>/</a:t>
                      </a:r>
                      <a:r>
                        <a:rPr lang="zh-CN" altLang="en-US" sz="2000" dirty="0"/>
                        <a:t> </a:t>
                      </a:r>
                      <a:r>
                        <a:rPr lang="en-US" altLang="zh-CN" sz="2000" dirty="0"/>
                        <a:t>36.15(No</a:t>
                      </a:r>
                      <a:r>
                        <a:rPr lang="zh-CN" altLang="en-US" sz="2000" dirty="0"/>
                        <a:t> </a:t>
                      </a:r>
                      <a:r>
                        <a:rPr lang="en-US" altLang="zh-CN" sz="2000" dirty="0"/>
                        <a:t>UNK)</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3362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RNN-Search-LV(2015)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37.19</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641239"/>
                  </a:ext>
                </a:extLst>
              </a:tr>
              <a:tr h="370840">
                <a:tc>
                  <a:txBody>
                    <a:bodyPr/>
                    <a:lstStyle/>
                    <a:p>
                      <a:r>
                        <a:rPr lang="en-US" altLang="zh-CN" sz="2000" dirty="0"/>
                        <a:t>Rare</a:t>
                      </a:r>
                      <a:r>
                        <a:rPr lang="zh-CN" altLang="en-US" sz="2000" dirty="0"/>
                        <a:t> </a:t>
                      </a:r>
                      <a:r>
                        <a:rPr lang="en-US" altLang="zh-CN" sz="2000" dirty="0"/>
                        <a:t>word(2015)</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37.50</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82412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GNMT(2016)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38.95</a:t>
                      </a:r>
                      <a:r>
                        <a:rPr lang="zh-CN" altLang="en-US" sz="2000" dirty="0"/>
                        <a:t> </a:t>
                      </a:r>
                      <a:r>
                        <a:rPr lang="en-US" altLang="zh-CN" sz="2000" dirty="0"/>
                        <a:t>/</a:t>
                      </a:r>
                      <a:r>
                        <a:rPr lang="zh-CN" altLang="en-US" sz="2000" dirty="0"/>
                        <a:t> </a:t>
                      </a:r>
                      <a:r>
                        <a:rPr lang="en-US" altLang="zh-CN" sz="2000" dirty="0"/>
                        <a:t>41.16(ensembles)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51920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ConvS2S(2017)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40.51</a:t>
                      </a:r>
                      <a:r>
                        <a:rPr lang="zh-CN" altLang="en-US" sz="2000" dirty="0"/>
                        <a:t> </a:t>
                      </a:r>
                      <a:r>
                        <a:rPr lang="en-US" altLang="zh-CN" sz="2000" dirty="0"/>
                        <a:t>/</a:t>
                      </a:r>
                      <a:r>
                        <a:rPr lang="zh-CN" altLang="en-US" sz="2000" dirty="0"/>
                        <a:t> </a:t>
                      </a:r>
                      <a:r>
                        <a:rPr lang="en-US" altLang="zh-CN" sz="2000" dirty="0"/>
                        <a:t>41.62(ensembles)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1257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Transformer</a:t>
                      </a:r>
                      <a:r>
                        <a:rPr kumimoji="1" lang="zh-CN" altLang="en-US" sz="2000" dirty="0"/>
                        <a:t>（</a:t>
                      </a:r>
                      <a:r>
                        <a:rPr kumimoji="1" lang="en-US" altLang="zh-CN" sz="2000" dirty="0"/>
                        <a:t>2017</a:t>
                      </a:r>
                      <a:r>
                        <a:rPr kumimoji="1" lang="zh-CN" altLang="en-US" sz="2000" dirty="0"/>
                        <a:t>）</a:t>
                      </a:r>
                      <a:endParaRPr kumimoji="1" lang="en-US" altLang="zh-C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41.80</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3105752"/>
                  </a:ext>
                </a:extLst>
              </a:tr>
            </a:tbl>
          </a:graphicData>
        </a:graphic>
      </p:graphicFrame>
    </p:spTree>
    <p:extLst>
      <p:ext uri="{BB962C8B-B14F-4D97-AF65-F5344CB8AC3E}">
        <p14:creationId xmlns:p14="http://schemas.microsoft.com/office/powerpoint/2010/main" val="2347341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CD387-F56C-294F-B9B0-B17B8608EDE3}"/>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D4812A6B-F573-BF4D-91A9-D1B993CE21C5}"/>
              </a:ext>
            </a:extLst>
          </p:cNvPr>
          <p:cNvSpPr>
            <a:spLocks noGrp="1"/>
          </p:cNvSpPr>
          <p:nvPr>
            <p:ph idx="1"/>
          </p:nvPr>
        </p:nvSpPr>
        <p:spPr/>
        <p:txBody>
          <a:bodyPr/>
          <a:lstStyle/>
          <a:p>
            <a:r>
              <a:rPr kumimoji="1" lang="zh-CN" altLang="en-US" dirty="0"/>
              <a:t>动机</a:t>
            </a:r>
            <a:endParaRPr kumimoji="1" lang="en-US" altLang="zh-CN" dirty="0"/>
          </a:p>
          <a:p>
            <a:pPr lvl="1"/>
            <a:r>
              <a:rPr lang="zh-CN" altLang="en-US" dirty="0"/>
              <a:t>机器翻译系统的有效性在很大程度上依赖大量双语文本，这降低了机器翻译系统在大多数语言对中的适用性。本文探讨了如何在只有大型单语语料库的情况下进行机器翻译。</a:t>
            </a:r>
            <a:endParaRPr kumimoji="1" lang="en-US" altLang="zh-CN" dirty="0"/>
          </a:p>
          <a:p>
            <a:pPr marL="228600" lvl="1" indent="-228600">
              <a:lnSpc>
                <a:spcPct val="100000"/>
              </a:lnSpc>
              <a:spcBef>
                <a:spcPts val="1000"/>
              </a:spcBef>
              <a:buFont typeface="Arial" panose="020B0604020202020204" pitchFamily="34" charset="0"/>
              <a:buChar char="•"/>
            </a:pPr>
            <a:r>
              <a:rPr kumimoji="1" lang="zh-CN" altLang="en-US" sz="2400" dirty="0"/>
              <a:t>创新点</a:t>
            </a:r>
            <a:endParaRPr kumimoji="1" lang="en-US" altLang="zh-CN" sz="2400" dirty="0"/>
          </a:p>
          <a:p>
            <a:pPr lvl="1"/>
            <a:r>
              <a:rPr lang="zh-CN" altLang="en-US" dirty="0"/>
              <a:t>将无监督机器翻译分别与</a:t>
            </a:r>
            <a:r>
              <a:rPr lang="en-US" altLang="zh-CN" dirty="0"/>
              <a:t>NMT</a:t>
            </a:r>
            <a:r>
              <a:rPr lang="zh-CN" altLang="en-US" dirty="0"/>
              <a:t>模型和</a:t>
            </a:r>
            <a:r>
              <a:rPr lang="en-US" altLang="zh-CN" dirty="0"/>
              <a:t>PBSMT</a:t>
            </a:r>
            <a:r>
              <a:rPr lang="zh-CN" altLang="en-US" dirty="0"/>
              <a:t>模型相结合，并简化了结构和损失函数，得出的新模型性能更优，且易于训练和调参。</a:t>
            </a:r>
            <a:endParaRPr lang="en-US" altLang="zh-CN" dirty="0"/>
          </a:p>
        </p:txBody>
      </p:sp>
      <p:sp>
        <p:nvSpPr>
          <p:cNvPr id="4" name="矩形 3">
            <a:extLst>
              <a:ext uri="{FF2B5EF4-FFF2-40B4-BE49-F238E27FC236}">
                <a16:creationId xmlns:a16="http://schemas.microsoft.com/office/drawing/2014/main" id="{AE69BFE1-573B-0A4C-AA46-2A008EC76387}"/>
              </a:ext>
            </a:extLst>
          </p:cNvPr>
          <p:cNvSpPr/>
          <p:nvPr/>
        </p:nvSpPr>
        <p:spPr>
          <a:xfrm>
            <a:off x="0" y="6119336"/>
            <a:ext cx="4210050" cy="738664"/>
          </a:xfrm>
          <a:prstGeom prst="rect">
            <a:avLst/>
          </a:prstGeom>
        </p:spPr>
        <p:txBody>
          <a:bodyPr wrap="square">
            <a:spAutoFit/>
          </a:bodyPr>
          <a:lstStyle/>
          <a:p>
            <a:r>
              <a:rPr lang="en" altLang="zh-CN" sz="1400" dirty="0" err="1">
                <a:solidFill>
                  <a:srgbClr val="222222"/>
                </a:solidFill>
                <a:latin typeface="Arial" panose="020B0604020202020204" pitchFamily="34" charset="0"/>
              </a:rPr>
              <a:t>Lample</a:t>
            </a:r>
            <a:r>
              <a:rPr lang="en" altLang="zh-CN" sz="1400" dirty="0">
                <a:solidFill>
                  <a:srgbClr val="222222"/>
                </a:solidFill>
                <a:latin typeface="Arial" panose="020B0604020202020204" pitchFamily="34" charset="0"/>
              </a:rPr>
              <a:t> G, Ott M, </a:t>
            </a:r>
            <a:r>
              <a:rPr lang="en" altLang="zh-CN" sz="1400" dirty="0" err="1">
                <a:solidFill>
                  <a:srgbClr val="222222"/>
                </a:solidFill>
                <a:latin typeface="Arial" panose="020B0604020202020204" pitchFamily="34" charset="0"/>
              </a:rPr>
              <a:t>Conneau</a:t>
            </a:r>
            <a:r>
              <a:rPr lang="en" altLang="zh-CN" sz="1400" dirty="0">
                <a:solidFill>
                  <a:srgbClr val="222222"/>
                </a:solidFill>
                <a:latin typeface="Arial" panose="020B0604020202020204" pitchFamily="34" charset="0"/>
              </a:rPr>
              <a:t> A, et al. Phrase-Based &amp; Neural Unsupervised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arXiv:1804.07755, 2018.</a:t>
            </a:r>
            <a:endParaRPr lang="zh-CN" altLang="en-US" sz="1400" dirty="0"/>
          </a:p>
        </p:txBody>
      </p:sp>
    </p:spTree>
    <p:extLst>
      <p:ext uri="{BB962C8B-B14F-4D97-AF65-F5344CB8AC3E}">
        <p14:creationId xmlns:p14="http://schemas.microsoft.com/office/powerpoint/2010/main" val="36721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E4D-4D74-E540-A492-DAEACF02E99C}"/>
              </a:ext>
            </a:extLst>
          </p:cNvPr>
          <p:cNvSpPr>
            <a:spLocks noGrp="1"/>
          </p:cNvSpPr>
          <p:nvPr>
            <p:ph type="title"/>
          </p:nvPr>
        </p:nvSpPr>
        <p:spPr/>
        <p:txBody>
          <a:bodyPr/>
          <a:lstStyle/>
          <a:p>
            <a:r>
              <a:rPr kumimoji="1" lang="zh-CN" altLang="en-US" dirty="0"/>
              <a:t>基于规则的机器翻译（</a:t>
            </a:r>
            <a:r>
              <a:rPr kumimoji="1" lang="en-US" altLang="zh-CN" dirty="0"/>
              <a:t>RBMT</a:t>
            </a:r>
            <a:r>
              <a:rPr kumimoji="1" lang="zh-CN" altLang="en-US" dirty="0"/>
              <a:t>）</a:t>
            </a:r>
          </a:p>
        </p:txBody>
      </p:sp>
      <p:sp>
        <p:nvSpPr>
          <p:cNvPr id="3" name="内容占位符 2">
            <a:extLst>
              <a:ext uri="{FF2B5EF4-FFF2-40B4-BE49-F238E27FC236}">
                <a16:creationId xmlns:a16="http://schemas.microsoft.com/office/drawing/2014/main" id="{18B416BF-2FEE-C148-979D-5580DAC005A8}"/>
              </a:ext>
            </a:extLst>
          </p:cNvPr>
          <p:cNvSpPr>
            <a:spLocks noGrp="1"/>
          </p:cNvSpPr>
          <p:nvPr>
            <p:ph idx="1"/>
          </p:nvPr>
        </p:nvSpPr>
        <p:spPr/>
        <p:txBody>
          <a:bodyPr/>
          <a:lstStyle/>
          <a:p>
            <a:r>
              <a:rPr kumimoji="1" lang="zh-CN" altLang="en-US" dirty="0"/>
              <a:t>直接翻译法</a:t>
            </a:r>
            <a:endParaRPr kumimoji="1" lang="en-US" altLang="zh-CN" dirty="0"/>
          </a:p>
          <a:p>
            <a:pPr marL="228600" lvl="1"/>
            <a:r>
              <a:rPr lang="zh-CN" altLang="zh-CN" dirty="0"/>
              <a:t>从源语言句子的表层出发，将单词、短语或句子直接置换成目标语言译文，必要时进行简单的词序调整。对原文句子的分析仅满足于特定译文生成的需要。这类翻译系统一般针对某一个特定的语言对，将分析与生成、语言数据、文法和规则与程序等都融合在一起。</a:t>
            </a:r>
          </a:p>
          <a:p>
            <a:pPr lvl="1"/>
            <a:endParaRPr kumimoji="1" lang="zh-CN" altLang="en-US" dirty="0"/>
          </a:p>
        </p:txBody>
      </p:sp>
    </p:spTree>
    <p:extLst>
      <p:ext uri="{BB962C8B-B14F-4D97-AF65-F5344CB8AC3E}">
        <p14:creationId xmlns:p14="http://schemas.microsoft.com/office/powerpoint/2010/main" val="1699645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CDCEF-5593-CE4D-B9A6-0C96AA1AD63D}"/>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9D51EE60-7B3C-504B-A179-BD2151452E77}"/>
              </a:ext>
            </a:extLst>
          </p:cNvPr>
          <p:cNvSpPr>
            <a:spLocks noGrp="1"/>
          </p:cNvSpPr>
          <p:nvPr>
            <p:ph idx="1"/>
          </p:nvPr>
        </p:nvSpPr>
        <p:spPr>
          <a:xfrm>
            <a:off x="1443256" y="1181343"/>
            <a:ext cx="9520158" cy="2852038"/>
          </a:xfrm>
        </p:spPr>
        <p:txBody>
          <a:bodyPr>
            <a:normAutofit/>
          </a:bodyPr>
          <a:lstStyle/>
          <a:p>
            <a:r>
              <a:rPr kumimoji="1" lang="zh-CN" altLang="en-US" dirty="0"/>
              <a:t>无监督机器翻译三原则：</a:t>
            </a:r>
            <a:endParaRPr kumimoji="1" lang="en-US" altLang="zh-CN" dirty="0"/>
          </a:p>
          <a:p>
            <a:pPr marL="800100" lvl="1" indent="-342900">
              <a:buFont typeface="Arial" panose="020B0604020202020204" pitchFamily="34" charset="0"/>
              <a:buChar char="•"/>
            </a:pPr>
            <a:r>
              <a:rPr kumimoji="1" lang="zh-CN" altLang="en-US" dirty="0"/>
              <a:t>初始化。两个分布通过使用推断的双语词典进行逐词翻译而大致对齐。</a:t>
            </a:r>
            <a:endParaRPr kumimoji="1" lang="en-US" altLang="zh-CN" dirty="0"/>
          </a:p>
          <a:p>
            <a:pPr marL="800100" lvl="1" indent="-342900">
              <a:buFont typeface="Arial" panose="020B0604020202020204" pitchFamily="34" charset="0"/>
              <a:buChar char="•"/>
            </a:pPr>
            <a:r>
              <a:rPr kumimoji="1" lang="zh-CN" altLang="en-US" dirty="0"/>
              <a:t>语言建模。在每个域中独立地学习语言模型，以推断数据中的结构（连续曲线），作为句子去噪</a:t>
            </a:r>
            <a:r>
              <a:rPr kumimoji="1" lang="en-US" altLang="zh-CN" dirty="0"/>
              <a:t>/</a:t>
            </a:r>
            <a:r>
              <a:rPr kumimoji="1" lang="zh-CN" altLang="en-US" dirty="0"/>
              <a:t>纠正的数据驱动。</a:t>
            </a:r>
            <a:endParaRPr kumimoji="1" lang="en-US" altLang="zh-CN" dirty="0"/>
          </a:p>
          <a:p>
            <a:pPr marL="800100" lvl="1" indent="-342900">
              <a:buFont typeface="Arial" panose="020B0604020202020204" pitchFamily="34" charset="0"/>
              <a:buChar char="•"/>
            </a:pPr>
            <a:r>
              <a:rPr kumimoji="1" lang="zh-CN" altLang="en-US" dirty="0"/>
              <a:t>回译。通过回译自动生成句对，将无监督问题转化为监督问题。维护两个模型，一个将源语言翻译成目标语言，另一个则相反。前者生成数据，用于训练后者，反之亦然。</a:t>
            </a:r>
            <a:endParaRPr kumimoji="1" lang="en-US" altLang="zh-CN" dirty="0"/>
          </a:p>
        </p:txBody>
      </p:sp>
      <p:pic>
        <p:nvPicPr>
          <p:cNvPr id="4" name="图片 3">
            <a:extLst>
              <a:ext uri="{FF2B5EF4-FFF2-40B4-BE49-F238E27FC236}">
                <a16:creationId xmlns:a16="http://schemas.microsoft.com/office/drawing/2014/main" id="{0793C184-1596-6F4B-861E-8DD35753F886}"/>
              </a:ext>
            </a:extLst>
          </p:cNvPr>
          <p:cNvPicPr>
            <a:picLocks noChangeAspect="1"/>
          </p:cNvPicPr>
          <p:nvPr/>
        </p:nvPicPr>
        <p:blipFill>
          <a:blip r:embed="rId3"/>
          <a:stretch>
            <a:fillRect/>
          </a:stretch>
        </p:blipFill>
        <p:spPr>
          <a:xfrm>
            <a:off x="1724196" y="4033381"/>
            <a:ext cx="9239218" cy="2379945"/>
          </a:xfrm>
          <a:prstGeom prst="rect">
            <a:avLst/>
          </a:prstGeom>
        </p:spPr>
      </p:pic>
    </p:spTree>
    <p:extLst>
      <p:ext uri="{BB962C8B-B14F-4D97-AF65-F5344CB8AC3E}">
        <p14:creationId xmlns:p14="http://schemas.microsoft.com/office/powerpoint/2010/main" val="2958755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BD48C-98E4-4345-80F9-1EB919852FD7}"/>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7280AAC6-163D-E940-9B53-49ABAE04D9B6}"/>
              </a:ext>
            </a:extLst>
          </p:cNvPr>
          <p:cNvSpPr>
            <a:spLocks noGrp="1"/>
          </p:cNvSpPr>
          <p:nvPr>
            <p:ph idx="1"/>
          </p:nvPr>
        </p:nvSpPr>
        <p:spPr/>
        <p:txBody>
          <a:bodyPr/>
          <a:lstStyle/>
          <a:p>
            <a:r>
              <a:rPr kumimoji="1" lang="en-US" altLang="zh-CN" dirty="0"/>
              <a:t>Unsupervised</a:t>
            </a:r>
            <a:r>
              <a:rPr kumimoji="1" lang="zh-CN" altLang="en-US" dirty="0"/>
              <a:t> </a:t>
            </a:r>
            <a:r>
              <a:rPr kumimoji="1" lang="en-US" altLang="zh-CN" dirty="0"/>
              <a:t>MT</a:t>
            </a:r>
            <a:endParaRPr kumimoji="1" lang="zh-CN" altLang="en-US" dirty="0"/>
          </a:p>
        </p:txBody>
      </p:sp>
      <p:pic>
        <p:nvPicPr>
          <p:cNvPr id="4" name="图片 3">
            <a:extLst>
              <a:ext uri="{FF2B5EF4-FFF2-40B4-BE49-F238E27FC236}">
                <a16:creationId xmlns:a16="http://schemas.microsoft.com/office/drawing/2014/main" id="{D4113A99-231F-D946-8074-D8436540F0F1}"/>
              </a:ext>
            </a:extLst>
          </p:cNvPr>
          <p:cNvPicPr>
            <a:picLocks noChangeAspect="1"/>
          </p:cNvPicPr>
          <p:nvPr/>
        </p:nvPicPr>
        <p:blipFill>
          <a:blip r:embed="rId2"/>
          <a:stretch>
            <a:fillRect/>
          </a:stretch>
        </p:blipFill>
        <p:spPr>
          <a:xfrm>
            <a:off x="3411776" y="1693797"/>
            <a:ext cx="5786910" cy="4443956"/>
          </a:xfrm>
          <a:prstGeom prst="rect">
            <a:avLst/>
          </a:prstGeom>
        </p:spPr>
      </p:pic>
    </p:spTree>
    <p:extLst>
      <p:ext uri="{BB962C8B-B14F-4D97-AF65-F5344CB8AC3E}">
        <p14:creationId xmlns:p14="http://schemas.microsoft.com/office/powerpoint/2010/main" val="1382798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BD48C-98E4-4345-80F9-1EB919852FD7}"/>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7280AAC6-163D-E940-9B53-49ABAE04D9B6}"/>
              </a:ext>
            </a:extLst>
          </p:cNvPr>
          <p:cNvSpPr>
            <a:spLocks noGrp="1"/>
          </p:cNvSpPr>
          <p:nvPr>
            <p:ph idx="1"/>
          </p:nvPr>
        </p:nvSpPr>
        <p:spPr/>
        <p:txBody>
          <a:bodyPr/>
          <a:lstStyle/>
          <a:p>
            <a:r>
              <a:rPr kumimoji="1" lang="en-US" altLang="zh-CN" dirty="0"/>
              <a:t>Results</a:t>
            </a:r>
            <a:endParaRPr kumimoji="1" lang="zh-CN" altLang="en-US" dirty="0"/>
          </a:p>
        </p:txBody>
      </p:sp>
      <p:pic>
        <p:nvPicPr>
          <p:cNvPr id="8" name="图片 7">
            <a:extLst>
              <a:ext uri="{FF2B5EF4-FFF2-40B4-BE49-F238E27FC236}">
                <a16:creationId xmlns:a16="http://schemas.microsoft.com/office/drawing/2014/main" id="{3E704502-38AE-5644-AF41-D71BAA3852AC}"/>
              </a:ext>
            </a:extLst>
          </p:cNvPr>
          <p:cNvPicPr>
            <a:picLocks noChangeAspect="1"/>
          </p:cNvPicPr>
          <p:nvPr/>
        </p:nvPicPr>
        <p:blipFill>
          <a:blip r:embed="rId3"/>
          <a:stretch>
            <a:fillRect/>
          </a:stretch>
        </p:blipFill>
        <p:spPr>
          <a:xfrm>
            <a:off x="1139869" y="1776086"/>
            <a:ext cx="4975784" cy="3801243"/>
          </a:xfrm>
          <a:prstGeom prst="rect">
            <a:avLst/>
          </a:prstGeom>
        </p:spPr>
      </p:pic>
      <p:pic>
        <p:nvPicPr>
          <p:cNvPr id="9" name="图片 8">
            <a:extLst>
              <a:ext uri="{FF2B5EF4-FFF2-40B4-BE49-F238E27FC236}">
                <a16:creationId xmlns:a16="http://schemas.microsoft.com/office/drawing/2014/main" id="{7B66B704-30AB-D04A-8504-7B39875E3F49}"/>
              </a:ext>
            </a:extLst>
          </p:cNvPr>
          <p:cNvPicPr>
            <a:picLocks noChangeAspect="1"/>
          </p:cNvPicPr>
          <p:nvPr/>
        </p:nvPicPr>
        <p:blipFill>
          <a:blip r:embed="rId4"/>
          <a:stretch>
            <a:fillRect/>
          </a:stretch>
        </p:blipFill>
        <p:spPr>
          <a:xfrm>
            <a:off x="6419040" y="1381758"/>
            <a:ext cx="5410199" cy="4728144"/>
          </a:xfrm>
          <a:prstGeom prst="rect">
            <a:avLst/>
          </a:prstGeom>
        </p:spPr>
      </p:pic>
    </p:spTree>
    <p:extLst>
      <p:ext uri="{BB962C8B-B14F-4D97-AF65-F5344CB8AC3E}">
        <p14:creationId xmlns:p14="http://schemas.microsoft.com/office/powerpoint/2010/main" val="300475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88DCC-A8C0-1347-931D-F8745D383377}"/>
              </a:ext>
            </a:extLst>
          </p:cNvPr>
          <p:cNvSpPr>
            <a:spLocks noGrp="1"/>
          </p:cNvSpPr>
          <p:nvPr>
            <p:ph type="title"/>
          </p:nvPr>
        </p:nvSpPr>
        <p:spPr/>
        <p:txBody>
          <a:bodyPr/>
          <a:lstStyle/>
          <a:p>
            <a:r>
              <a:rPr kumimoji="1" lang="en-US" altLang="zh-CN" dirty="0"/>
              <a:t>End</a:t>
            </a:r>
            <a:endParaRPr kumimoji="1" lang="zh-CN" altLang="en-US" dirty="0"/>
          </a:p>
        </p:txBody>
      </p:sp>
      <p:sp>
        <p:nvSpPr>
          <p:cNvPr id="3" name="内容占位符 2">
            <a:extLst>
              <a:ext uri="{FF2B5EF4-FFF2-40B4-BE49-F238E27FC236}">
                <a16:creationId xmlns:a16="http://schemas.microsoft.com/office/drawing/2014/main" id="{5542092D-B341-C943-A730-509A3985E3CD}"/>
              </a:ext>
            </a:extLst>
          </p:cNvPr>
          <p:cNvSpPr>
            <a:spLocks noGrp="1"/>
          </p:cNvSpPr>
          <p:nvPr>
            <p:ph idx="1"/>
          </p:nvPr>
        </p:nvSpPr>
        <p:spPr>
          <a:xfrm>
            <a:off x="2071127" y="2722045"/>
            <a:ext cx="8264415" cy="797770"/>
          </a:xfrm>
        </p:spPr>
        <p:txBody>
          <a:bodyPr/>
          <a:lstStyle/>
          <a:p>
            <a:pPr marL="0" indent="0">
              <a:buNone/>
            </a:pPr>
            <a:r>
              <a:rPr lang="en" altLang="zh-CN" sz="2800" dirty="0"/>
              <a:t>This is the end. Hold your breath and count to ten. </a:t>
            </a:r>
          </a:p>
          <a:p>
            <a:pPr marL="0" indent="0">
              <a:buNone/>
            </a:pPr>
            <a:endParaRPr kumimoji="1" lang="zh-CN" altLang="en-US" dirty="0"/>
          </a:p>
        </p:txBody>
      </p:sp>
    </p:spTree>
    <p:extLst>
      <p:ext uri="{BB962C8B-B14F-4D97-AF65-F5344CB8AC3E}">
        <p14:creationId xmlns:p14="http://schemas.microsoft.com/office/powerpoint/2010/main" val="24481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E4D-4D74-E540-A492-DAEACF02E99C}"/>
              </a:ext>
            </a:extLst>
          </p:cNvPr>
          <p:cNvSpPr>
            <a:spLocks noGrp="1"/>
          </p:cNvSpPr>
          <p:nvPr>
            <p:ph type="title"/>
          </p:nvPr>
        </p:nvSpPr>
        <p:spPr/>
        <p:txBody>
          <a:bodyPr/>
          <a:lstStyle/>
          <a:p>
            <a:r>
              <a:rPr kumimoji="1" lang="zh-CN" altLang="en-US" dirty="0"/>
              <a:t>基于规则的机器翻译（</a:t>
            </a:r>
            <a:r>
              <a:rPr kumimoji="1" lang="en-US" altLang="zh-CN" dirty="0"/>
              <a:t>RBMT</a:t>
            </a:r>
            <a:r>
              <a:rPr kumimoji="1" lang="zh-CN" altLang="en-US" dirty="0"/>
              <a:t>）</a:t>
            </a:r>
          </a:p>
        </p:txBody>
      </p:sp>
      <p:sp>
        <p:nvSpPr>
          <p:cNvPr id="3" name="内容占位符 2">
            <a:extLst>
              <a:ext uri="{FF2B5EF4-FFF2-40B4-BE49-F238E27FC236}">
                <a16:creationId xmlns:a16="http://schemas.microsoft.com/office/drawing/2014/main" id="{18B416BF-2FEE-C148-979D-5580DAC005A8}"/>
              </a:ext>
            </a:extLst>
          </p:cNvPr>
          <p:cNvSpPr>
            <a:spLocks noGrp="1"/>
          </p:cNvSpPr>
          <p:nvPr>
            <p:ph idx="1"/>
          </p:nvPr>
        </p:nvSpPr>
        <p:spPr>
          <a:xfrm>
            <a:off x="1443256" y="1181343"/>
            <a:ext cx="9520158" cy="1807518"/>
          </a:xfrm>
        </p:spPr>
        <p:txBody>
          <a:bodyPr/>
          <a:lstStyle/>
          <a:p>
            <a:r>
              <a:rPr kumimoji="1" lang="zh-CN" altLang="en-US" dirty="0"/>
              <a:t>转换翻译法</a:t>
            </a:r>
            <a:endParaRPr kumimoji="1" lang="en-US" altLang="zh-CN" dirty="0"/>
          </a:p>
          <a:p>
            <a:pPr marL="228600" lvl="1"/>
            <a:r>
              <a:rPr lang="en-US" altLang="zh-CN" dirty="0"/>
              <a:t>1</a:t>
            </a:r>
            <a:r>
              <a:rPr lang="zh-CN" altLang="zh-CN" dirty="0"/>
              <a:t>）对源语言句子进行词法分析；</a:t>
            </a:r>
            <a:r>
              <a:rPr lang="en-US" altLang="zh-CN" dirty="0"/>
              <a:t>2</a:t>
            </a:r>
            <a:r>
              <a:rPr lang="zh-CN" altLang="zh-CN" dirty="0"/>
              <a:t>）对源语言句子进行句法</a:t>
            </a:r>
            <a:r>
              <a:rPr lang="en-US" altLang="zh-CN" dirty="0"/>
              <a:t>/</a:t>
            </a:r>
            <a:r>
              <a:rPr lang="zh-CN" altLang="zh-CN" dirty="0"/>
              <a:t>语义分析；</a:t>
            </a:r>
            <a:r>
              <a:rPr lang="en-US" altLang="zh-CN" dirty="0"/>
              <a:t>3</a:t>
            </a:r>
            <a:r>
              <a:rPr lang="zh-CN" altLang="zh-CN" dirty="0"/>
              <a:t>）源语言句子结构到译文结构的转换；</a:t>
            </a:r>
            <a:r>
              <a:rPr lang="en-US" altLang="zh-CN" dirty="0"/>
              <a:t>4</a:t>
            </a:r>
            <a:r>
              <a:rPr lang="zh-CN" altLang="zh-CN" dirty="0"/>
              <a:t>）译文句法结构生成；</a:t>
            </a:r>
            <a:r>
              <a:rPr lang="en-US" altLang="zh-CN" dirty="0"/>
              <a:t>5</a:t>
            </a:r>
            <a:r>
              <a:rPr lang="zh-CN" altLang="zh-CN" dirty="0"/>
              <a:t>）源语言词汇到译文词汇的转换；</a:t>
            </a:r>
            <a:r>
              <a:rPr lang="en-US" altLang="zh-CN" dirty="0"/>
              <a:t>6</a:t>
            </a:r>
            <a:r>
              <a:rPr lang="zh-CN" altLang="zh-CN" dirty="0"/>
              <a:t>）译文词法选择与生成。</a:t>
            </a:r>
          </a:p>
          <a:p>
            <a:pPr lvl="1"/>
            <a:endParaRPr kumimoji="1" lang="zh-CN" altLang="en-US" dirty="0"/>
          </a:p>
        </p:txBody>
      </p:sp>
      <p:sp>
        <p:nvSpPr>
          <p:cNvPr id="4" name="文本框 3">
            <a:extLst>
              <a:ext uri="{FF2B5EF4-FFF2-40B4-BE49-F238E27FC236}">
                <a16:creationId xmlns:a16="http://schemas.microsoft.com/office/drawing/2014/main" id="{2C192199-DE22-814C-8D96-67ABEF71351E}"/>
              </a:ext>
            </a:extLst>
          </p:cNvPr>
          <p:cNvSpPr txBox="1"/>
          <p:nvPr/>
        </p:nvSpPr>
        <p:spPr>
          <a:xfrm>
            <a:off x="1661620" y="3166280"/>
            <a:ext cx="9520158" cy="1908215"/>
          </a:xfrm>
          <a:prstGeom prst="rect">
            <a:avLst/>
          </a:prstGeom>
          <a:noFill/>
        </p:spPr>
        <p:txBody>
          <a:bodyPr wrap="square" rtlCol="0">
            <a:spAutoFit/>
          </a:bodyPr>
          <a:lstStyle/>
          <a:p>
            <a:r>
              <a:rPr lang="zh-CN" altLang="zh-CN" sz="2000" dirty="0"/>
              <a:t>优点：可以较好地保持源文的结构，产生的译文结构与源文的结构关系密切，尤其对于语言现象已知或句法结构规范的源语言语句具有较强的处理能力和较好的翻译效果。</a:t>
            </a:r>
          </a:p>
          <a:p>
            <a:r>
              <a:rPr lang="zh-CN" altLang="en-US" sz="2000" dirty="0"/>
              <a:t>缺</a:t>
            </a:r>
            <a:r>
              <a:rPr lang="zh-CN" altLang="zh-CN" sz="2000" dirty="0"/>
              <a:t>点：规则一般由人工编写，工作量大，主观性强，一致性难以保障，不利于系统扩充，对非规范语言现象缺乏相应的处理能力。</a:t>
            </a:r>
          </a:p>
          <a:p>
            <a:endParaRPr kumimoji="1" lang="zh-CN" altLang="en-US" dirty="0"/>
          </a:p>
        </p:txBody>
      </p:sp>
    </p:spTree>
    <p:extLst>
      <p:ext uri="{BB962C8B-B14F-4D97-AF65-F5344CB8AC3E}">
        <p14:creationId xmlns:p14="http://schemas.microsoft.com/office/powerpoint/2010/main" val="7640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E4D-4D74-E540-A492-DAEACF02E99C}"/>
              </a:ext>
            </a:extLst>
          </p:cNvPr>
          <p:cNvSpPr>
            <a:spLocks noGrp="1"/>
          </p:cNvSpPr>
          <p:nvPr>
            <p:ph type="title"/>
          </p:nvPr>
        </p:nvSpPr>
        <p:spPr/>
        <p:txBody>
          <a:bodyPr/>
          <a:lstStyle/>
          <a:p>
            <a:r>
              <a:rPr kumimoji="1" lang="zh-CN" altLang="en-US" dirty="0"/>
              <a:t>基于规则的机器翻译（</a:t>
            </a:r>
            <a:r>
              <a:rPr kumimoji="1" lang="en-US" altLang="zh-CN" dirty="0"/>
              <a:t>RBMT</a:t>
            </a:r>
            <a:r>
              <a:rPr kumimoji="1" lang="zh-CN" altLang="en-US" dirty="0"/>
              <a:t>）</a:t>
            </a:r>
          </a:p>
        </p:txBody>
      </p:sp>
      <p:sp>
        <p:nvSpPr>
          <p:cNvPr id="3" name="内容占位符 2">
            <a:extLst>
              <a:ext uri="{FF2B5EF4-FFF2-40B4-BE49-F238E27FC236}">
                <a16:creationId xmlns:a16="http://schemas.microsoft.com/office/drawing/2014/main" id="{18B416BF-2FEE-C148-979D-5580DAC005A8}"/>
              </a:ext>
            </a:extLst>
          </p:cNvPr>
          <p:cNvSpPr>
            <a:spLocks noGrp="1"/>
          </p:cNvSpPr>
          <p:nvPr>
            <p:ph idx="1"/>
          </p:nvPr>
        </p:nvSpPr>
        <p:spPr>
          <a:xfrm>
            <a:off x="1443256" y="1181343"/>
            <a:ext cx="9520158" cy="1807518"/>
          </a:xfrm>
        </p:spPr>
        <p:txBody>
          <a:bodyPr/>
          <a:lstStyle/>
          <a:p>
            <a:r>
              <a:rPr kumimoji="1" lang="zh-CN" altLang="en-US" dirty="0"/>
              <a:t>中间语言法</a:t>
            </a:r>
            <a:endParaRPr kumimoji="1" lang="en-US" altLang="zh-CN" dirty="0"/>
          </a:p>
          <a:p>
            <a:pPr marL="228600" lvl="1"/>
            <a:r>
              <a:rPr lang="zh-CN" altLang="zh-CN" dirty="0"/>
              <a:t>这种方法将源语言转变成统一的一种中间语言表达形式，然后，中间语言可以转换成任何目标语言。</a:t>
            </a:r>
          </a:p>
          <a:p>
            <a:pPr lvl="1"/>
            <a:endParaRPr kumimoji="1" lang="zh-CN" altLang="en-US" dirty="0"/>
          </a:p>
        </p:txBody>
      </p:sp>
      <p:sp>
        <p:nvSpPr>
          <p:cNvPr id="4" name="文本框 3">
            <a:extLst>
              <a:ext uri="{FF2B5EF4-FFF2-40B4-BE49-F238E27FC236}">
                <a16:creationId xmlns:a16="http://schemas.microsoft.com/office/drawing/2014/main" id="{2C192199-DE22-814C-8D96-67ABEF71351E}"/>
              </a:ext>
            </a:extLst>
          </p:cNvPr>
          <p:cNvSpPr txBox="1"/>
          <p:nvPr/>
        </p:nvSpPr>
        <p:spPr>
          <a:xfrm>
            <a:off x="1654298" y="4386086"/>
            <a:ext cx="9520158" cy="1384995"/>
          </a:xfrm>
          <a:prstGeom prst="rect">
            <a:avLst/>
          </a:prstGeom>
          <a:noFill/>
        </p:spPr>
        <p:txBody>
          <a:bodyPr wrap="square" rtlCol="0">
            <a:spAutoFit/>
          </a:bodyPr>
          <a:lstStyle/>
          <a:p>
            <a:r>
              <a:rPr lang="zh-CN" altLang="zh-CN" sz="2000" dirty="0"/>
              <a:t>优点：中间语言法的语言规则针对每种语言和中间语言，而与互译的语言对无关。因此，该方法尤其适合多语言之间的互译。</a:t>
            </a:r>
          </a:p>
          <a:p>
            <a:r>
              <a:rPr lang="zh-CN" altLang="en-US" sz="2000" dirty="0"/>
              <a:t>缺</a:t>
            </a:r>
            <a:r>
              <a:rPr lang="zh-CN" altLang="zh-CN" sz="2000" dirty="0"/>
              <a:t>点：如何定义和设计中间语言的表达方式，以及如何维护并不是一件容易的事情，中间语言在语义表达的准确性、完整性等很多方面，都面临若干困难。</a:t>
            </a:r>
            <a:r>
              <a:rPr lang="zh-CN" altLang="zh-CN" sz="2400" dirty="0"/>
              <a:t> </a:t>
            </a:r>
            <a:endParaRPr kumimoji="1" lang="zh-CN" altLang="en-US" sz="2000" dirty="0"/>
          </a:p>
        </p:txBody>
      </p:sp>
      <p:pic>
        <p:nvPicPr>
          <p:cNvPr id="5" name="图片 4">
            <a:extLst>
              <a:ext uri="{FF2B5EF4-FFF2-40B4-BE49-F238E27FC236}">
                <a16:creationId xmlns:a16="http://schemas.microsoft.com/office/drawing/2014/main" id="{F8A5B5ED-099F-384A-B3AF-0A9995634E58}"/>
              </a:ext>
            </a:extLst>
          </p:cNvPr>
          <p:cNvPicPr>
            <a:picLocks noChangeAspect="1"/>
          </p:cNvPicPr>
          <p:nvPr/>
        </p:nvPicPr>
        <p:blipFill>
          <a:blip r:embed="rId3"/>
          <a:stretch>
            <a:fillRect/>
          </a:stretch>
        </p:blipFill>
        <p:spPr>
          <a:xfrm>
            <a:off x="3480178" y="2578568"/>
            <a:ext cx="5677328" cy="1445911"/>
          </a:xfrm>
          <a:prstGeom prst="rect">
            <a:avLst/>
          </a:prstGeom>
        </p:spPr>
      </p:pic>
    </p:spTree>
    <p:extLst>
      <p:ext uri="{BB962C8B-B14F-4D97-AF65-F5344CB8AC3E}">
        <p14:creationId xmlns:p14="http://schemas.microsoft.com/office/powerpoint/2010/main" val="23017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画廊">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{CA480F93-EBE8-A740-BE0E-F7884DC7F2CD}tf10001119</Template>
  <TotalTime>3655</TotalTime>
  <Words>7576</Words>
  <Application>Microsoft Macintosh PowerPoint</Application>
  <PresentationFormat>宽屏</PresentationFormat>
  <Paragraphs>580</Paragraphs>
  <Slides>73</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73</vt:i4>
      </vt:variant>
    </vt:vector>
  </HeadingPairs>
  <TitlesOfParts>
    <vt:vector size="81" baseType="lpstr">
      <vt:lpstr>DengXian</vt:lpstr>
      <vt:lpstr>DengXian</vt:lpstr>
      <vt:lpstr>等线 Light</vt:lpstr>
      <vt:lpstr>Arial</vt:lpstr>
      <vt:lpstr>Cambria Math</vt:lpstr>
      <vt:lpstr>Palatino Linotype</vt:lpstr>
      <vt:lpstr>Times New Roman</vt:lpstr>
      <vt:lpstr>画廊</vt:lpstr>
      <vt:lpstr>机器翻译</vt:lpstr>
      <vt:lpstr>绪论</vt:lpstr>
      <vt:lpstr>评测方式</vt:lpstr>
      <vt:lpstr>评测方式</vt:lpstr>
      <vt:lpstr>评测方式</vt:lpstr>
      <vt:lpstr>评测方式</vt:lpstr>
      <vt:lpstr>基于规则的机器翻译（RBMT）</vt:lpstr>
      <vt:lpstr>基于规则的机器翻译（RBMT）</vt:lpstr>
      <vt:lpstr>基于规则的机器翻译（RBMT）</vt:lpstr>
      <vt:lpstr>基于实例的机器翻译（EBMT）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NMT Results</vt:lpstr>
      <vt:lpstr>Unsupervised Machine Translation</vt:lpstr>
      <vt:lpstr>Unsupervised Machine Translation</vt:lpstr>
      <vt:lpstr>Unsupervised Machine Translation</vt:lpstr>
      <vt:lpstr>Unsupervised Machine Translation</vt:lpstr>
      <vt:lpstr>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机器翻译</dc:title>
  <dc:creator>Microsoft Office User</dc:creator>
  <cp:lastModifiedBy>Microsoft Office User</cp:lastModifiedBy>
  <cp:revision>212</cp:revision>
  <dcterms:created xsi:type="dcterms:W3CDTF">2018-09-17T10:55:07Z</dcterms:created>
  <dcterms:modified xsi:type="dcterms:W3CDTF">2018-09-26T01:05:16Z</dcterms:modified>
</cp:coreProperties>
</file>